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6" r:id="rId1"/>
  </p:sldMasterIdLst>
  <p:notesMasterIdLst>
    <p:notesMasterId r:id="rId25"/>
  </p:notesMasterIdLst>
  <p:sldIdLst>
    <p:sldId id="256" r:id="rId2"/>
    <p:sldId id="257" r:id="rId3"/>
    <p:sldId id="275" r:id="rId4"/>
    <p:sldId id="259" r:id="rId5"/>
    <p:sldId id="258" r:id="rId6"/>
    <p:sldId id="268" r:id="rId7"/>
    <p:sldId id="270" r:id="rId8"/>
    <p:sldId id="263" r:id="rId9"/>
    <p:sldId id="271" r:id="rId10"/>
    <p:sldId id="261" r:id="rId11"/>
    <p:sldId id="277" r:id="rId12"/>
    <p:sldId id="276" r:id="rId13"/>
    <p:sldId id="282" r:id="rId14"/>
    <p:sldId id="262" r:id="rId15"/>
    <p:sldId id="273" r:id="rId16"/>
    <p:sldId id="274" r:id="rId17"/>
    <p:sldId id="285" r:id="rId18"/>
    <p:sldId id="278" r:id="rId19"/>
    <p:sldId id="279" r:id="rId20"/>
    <p:sldId id="280" r:id="rId21"/>
    <p:sldId id="283" r:id="rId22"/>
    <p:sldId id="284" r:id="rId23"/>
    <p:sldId id="266" r:id="rId24"/>
  </p:sldIdLst>
  <p:sldSz cx="9144000" cy="6858000" type="screen4x3"/>
  <p:notesSz cx="6858000" cy="9296400"/>
  <p:defaultTextStyle>
    <a:defPPr>
      <a:defRPr lang="en-US"/>
    </a:defPPr>
    <a:lvl1pPr algn="ctr" rtl="0" fontAlgn="base">
      <a:spcBef>
        <a:spcPct val="0"/>
      </a:spcBef>
      <a:spcAft>
        <a:spcPct val="0"/>
      </a:spcAft>
      <a:defRPr sz="3200" kern="1200">
        <a:solidFill>
          <a:srgbClr val="000000"/>
        </a:solidFill>
        <a:latin typeface="Gill Sans" charset="0"/>
        <a:ea typeface="+mn-ea"/>
        <a:cs typeface="+mn-cs"/>
        <a:sym typeface="Gill Sans" charset="0"/>
      </a:defRPr>
    </a:lvl1pPr>
    <a:lvl2pPr marL="457200" algn="ctr" rtl="0" fontAlgn="base">
      <a:spcBef>
        <a:spcPct val="0"/>
      </a:spcBef>
      <a:spcAft>
        <a:spcPct val="0"/>
      </a:spcAft>
      <a:defRPr sz="3200" kern="1200">
        <a:solidFill>
          <a:srgbClr val="000000"/>
        </a:solidFill>
        <a:latin typeface="Gill Sans" charset="0"/>
        <a:ea typeface="+mn-ea"/>
        <a:cs typeface="+mn-cs"/>
        <a:sym typeface="Gill Sans" charset="0"/>
      </a:defRPr>
    </a:lvl2pPr>
    <a:lvl3pPr marL="914400" algn="ctr" rtl="0" fontAlgn="base">
      <a:spcBef>
        <a:spcPct val="0"/>
      </a:spcBef>
      <a:spcAft>
        <a:spcPct val="0"/>
      </a:spcAft>
      <a:defRPr sz="3200" kern="1200">
        <a:solidFill>
          <a:srgbClr val="000000"/>
        </a:solidFill>
        <a:latin typeface="Gill Sans" charset="0"/>
        <a:ea typeface="+mn-ea"/>
        <a:cs typeface="+mn-cs"/>
        <a:sym typeface="Gill Sans" charset="0"/>
      </a:defRPr>
    </a:lvl3pPr>
    <a:lvl4pPr marL="1371600" algn="ctr" rtl="0" fontAlgn="base">
      <a:spcBef>
        <a:spcPct val="0"/>
      </a:spcBef>
      <a:spcAft>
        <a:spcPct val="0"/>
      </a:spcAft>
      <a:defRPr sz="3200" kern="1200">
        <a:solidFill>
          <a:srgbClr val="000000"/>
        </a:solidFill>
        <a:latin typeface="Gill Sans" charset="0"/>
        <a:ea typeface="+mn-ea"/>
        <a:cs typeface="+mn-cs"/>
        <a:sym typeface="Gill Sans" charset="0"/>
      </a:defRPr>
    </a:lvl4pPr>
    <a:lvl5pPr marL="1828800" algn="ctr" rtl="0" fontAlgn="base">
      <a:spcBef>
        <a:spcPct val="0"/>
      </a:spcBef>
      <a:spcAft>
        <a:spcPct val="0"/>
      </a:spcAft>
      <a:defRPr sz="3200" kern="1200">
        <a:solidFill>
          <a:srgbClr val="000000"/>
        </a:solidFill>
        <a:latin typeface="Gill Sans" charset="0"/>
        <a:ea typeface="+mn-ea"/>
        <a:cs typeface="+mn-cs"/>
        <a:sym typeface="Gill Sans" charset="0"/>
      </a:defRPr>
    </a:lvl5pPr>
    <a:lvl6pPr marL="2286000" algn="l" defTabSz="914400" rtl="0" eaLnBrk="1" latinLnBrk="0" hangingPunct="1">
      <a:defRPr sz="3200" kern="1200">
        <a:solidFill>
          <a:srgbClr val="000000"/>
        </a:solidFill>
        <a:latin typeface="Gill Sans" charset="0"/>
        <a:ea typeface="+mn-ea"/>
        <a:cs typeface="+mn-cs"/>
        <a:sym typeface="Gill Sans" charset="0"/>
      </a:defRPr>
    </a:lvl6pPr>
    <a:lvl7pPr marL="2743200" algn="l" defTabSz="914400" rtl="0" eaLnBrk="1" latinLnBrk="0" hangingPunct="1">
      <a:defRPr sz="3200" kern="1200">
        <a:solidFill>
          <a:srgbClr val="000000"/>
        </a:solidFill>
        <a:latin typeface="Gill Sans" charset="0"/>
        <a:ea typeface="+mn-ea"/>
        <a:cs typeface="+mn-cs"/>
        <a:sym typeface="Gill Sans" charset="0"/>
      </a:defRPr>
    </a:lvl7pPr>
    <a:lvl8pPr marL="3200400" algn="l" defTabSz="914400" rtl="0" eaLnBrk="1" latinLnBrk="0" hangingPunct="1">
      <a:defRPr sz="3200" kern="1200">
        <a:solidFill>
          <a:srgbClr val="000000"/>
        </a:solidFill>
        <a:latin typeface="Gill Sans" charset="0"/>
        <a:ea typeface="+mn-ea"/>
        <a:cs typeface="+mn-cs"/>
        <a:sym typeface="Gill Sans" charset="0"/>
      </a:defRPr>
    </a:lvl8pPr>
    <a:lvl9pPr marL="3657600" algn="l" defTabSz="914400" rtl="0" eaLnBrk="1" latinLnBrk="0" hangingPunct="1">
      <a:defRPr sz="3200" kern="1200">
        <a:solidFill>
          <a:srgbClr val="000000"/>
        </a:solidFill>
        <a:latin typeface="Gill Sans" charset="0"/>
        <a:ea typeface="+mn-ea"/>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7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2363" autoAdjust="0"/>
  </p:normalViewPr>
  <p:slideViewPr>
    <p:cSldViewPr>
      <p:cViewPr varScale="1">
        <p:scale>
          <a:sx n="39" d="100"/>
          <a:sy n="39" d="100"/>
        </p:scale>
        <p:origin x="-123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1830"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65F040B3-C80D-4BC7-A10F-BA9DE47D0A6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in terms of  satisfaction, it was satisfaction with the services offered in the unit/organization and with staff it was about the satisfaction with adapting to the changes and working relationship within the unit. </a:t>
            </a:r>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Continue to seek feedback from our customers and integrate suggestions that will enhance service.</a:t>
            </a:r>
          </a:p>
          <a:p>
            <a:r>
              <a:rPr lang="en-US" baseline="0" dirty="0" smtClean="0"/>
              <a:t>Maintain  Supervisors and staff forums</a:t>
            </a:r>
          </a:p>
          <a:p>
            <a:r>
              <a:rPr lang="en-US" baseline="0" dirty="0" smtClean="0"/>
              <a:t>Continue to seek new and exciting ways to make staff feel valued.</a:t>
            </a:r>
          </a:p>
          <a:p>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a:p>
            <a:pPr marL="228600" indent="-228600">
              <a:buAutoNum type="arabicPeriod"/>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Information</a:t>
            </a:r>
            <a:r>
              <a:rPr lang="en-US" baseline="0" dirty="0" smtClean="0"/>
              <a:t> and Technology Services is a component of the University of the Virgin Islands established to provide information resources to meet the varying needs of the University community.  In 2005, the University of the Virgin Islands committed to a reorganization of the technology and library resources into a single University component with the objective of improving service to our customers and maximizing resources.</a:t>
            </a:r>
          </a:p>
          <a:p>
            <a:r>
              <a:rPr lang="en-US" baseline="0" dirty="0" smtClean="0"/>
              <a:t>We have five units.  The Enterprise Network Services maintains accountability for the reliability of the network infrastructure .  Enterprise Data &amp; User Services is responsible for the development, implementation and management of enterprise wide application used at UVI. Library and Faculty Technology Services team advocate for faculty and incorporate technology in instruction.  Library and Student Technology Services team advocate for student needs and manages the student learning environment. Lastly, the Customer Service Management team is responsible for ensuring high quality service to the customer and provides quality assurance across all areas of the ITS Division.  </a:t>
            </a:r>
          </a:p>
          <a:p>
            <a:r>
              <a:rPr lang="en-US" baseline="0" dirty="0" smtClean="0"/>
              <a:t>As part of its commitment to customer service and cross-functionality, in 2008 ITS offered a combined Service Desk at each campus library.  Since ITS develops and promotes library and information technology services and resources, this combine service area provides a central point for the Component to serve its broad based of customers.  The Service Desk is a single point of contact for students, faculty and staff.</a:t>
            </a:r>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call center as it existed</a:t>
            </a:r>
            <a:r>
              <a:rPr lang="en-US" baseline="0" dirty="0" smtClean="0"/>
              <a:t> as an entity was on St. Thomas.  So the challenges  that came up about the merger between the physical call center and the physical circulation desk had to do with St. Thomas.  Yes there are certainly concerns with the staff on St. Croix with the overall merger and the changes that came about as a result of the broader merger of units.  The attempt to investigate the issues related to the call center merger and the circ desk merger (those physical units) was located on St. Thomas.    Certainly going forward , we should look at assessing the overall feeling and that assessment would not be just for St. Croix public service staff, but throughout the component as well.</a:t>
            </a:r>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Funding</a:t>
            </a:r>
            <a:r>
              <a:rPr lang="en-US" baseline="0" dirty="0" smtClean="0"/>
              <a:t> to pay for training.</a:t>
            </a:r>
          </a:p>
          <a:p>
            <a:endParaRPr lang="en-US" baseline="0" dirty="0" smtClean="0"/>
          </a:p>
        </p:txBody>
      </p:sp>
      <p:sp>
        <p:nvSpPr>
          <p:cNvPr id="4" name="Slide Number Placeholder 3"/>
          <p:cNvSpPr>
            <a:spLocks noGrp="1"/>
          </p:cNvSpPr>
          <p:nvPr>
            <p:ph type="sldNum" sz="quarter" idx="10"/>
          </p:nvPr>
        </p:nvSpPr>
        <p:spPr/>
        <p:txBody>
          <a:bodyPr/>
          <a:lstStyle/>
          <a:p>
            <a:fld id="{65F040B3-C80D-4BC7-A10F-BA9DE47D0A6C}"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No</a:t>
            </a:r>
            <a:r>
              <a:rPr lang="en-US" baseline="0" dirty="0" smtClean="0"/>
              <a:t> leadership.  Staff were not problem solvers, the Service Desk was without management.</a:t>
            </a:r>
          </a:p>
          <a:p>
            <a:pPr marL="228600" indent="-228600">
              <a:buAutoNum type="arabicPeriod"/>
            </a:pPr>
            <a:r>
              <a:rPr lang="en-US" baseline="0" dirty="0" smtClean="0"/>
              <a:t>One unresolved issues:  The audit was not performed on the St. Campus.</a:t>
            </a:r>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we received the results of the audit, the management team were focusing on behavioral issues.  </a:t>
            </a:r>
          </a:p>
          <a:p>
            <a:r>
              <a:rPr lang="en-US" baseline="0" dirty="0" smtClean="0"/>
              <a:t>Limited opportunities at that time :  no procedures or manuals explaining how the unit should function, Customer Management was a new role for the unit/ UVI. No policies or procedures existed for this combine unit had to create policies as situations arise.</a:t>
            </a:r>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study results revealed the true IMMUNITY which was hidden at the time.</a:t>
            </a:r>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Customer Service Manager had to incorporated into leadership behavior </a:t>
            </a:r>
            <a:r>
              <a:rPr lang="en-US" dirty="0" smtClean="0"/>
              <a:t>Emotional Intelligence, Self</a:t>
            </a:r>
            <a:r>
              <a:rPr lang="en-US" baseline="0" dirty="0" smtClean="0"/>
              <a:t> awareness, Social-awareness, self-management, break through leadership skills</a:t>
            </a:r>
            <a:endParaRPr lang="en-US" dirty="0" smtClean="0"/>
          </a:p>
          <a:p>
            <a:r>
              <a:rPr lang="en-US" dirty="0" smtClean="0"/>
              <a:t>Service Desk working</a:t>
            </a:r>
            <a:r>
              <a:rPr lang="en-US" baseline="0" dirty="0" smtClean="0"/>
              <a:t> group was developed with the intentions of creating a forum for the individuals that worked at the service desk. This allow them to have input in policy and procedure development.  </a:t>
            </a:r>
          </a:p>
          <a:p>
            <a:r>
              <a:rPr lang="en-US" baseline="0" dirty="0" smtClean="0"/>
              <a:t>Team activities including performance objective parties, created red card green card system for recognizing good/bad behavior from Management. Mangers and some staff read the book the five dysfunctions of a team. This system advocates using GHOST methods in resolving conflict in organizations.</a:t>
            </a:r>
          </a:p>
          <a:p>
            <a:endParaRPr lang="en-US" dirty="0" smtClean="0"/>
          </a:p>
          <a:p>
            <a:r>
              <a:rPr lang="en-US" dirty="0" smtClean="0"/>
              <a:t> Guide staff scheduling by using the</a:t>
            </a:r>
            <a:r>
              <a:rPr lang="en-US" baseline="0" dirty="0" smtClean="0"/>
              <a:t> data collected in the assessment activity which counts the number of customers that walk up or call into the ITS Service Desk  each hour it is open.</a:t>
            </a:r>
          </a:p>
          <a:p>
            <a:r>
              <a:rPr lang="en-US" baseline="0" dirty="0" smtClean="0"/>
              <a:t>We trained staff in technology solutions provided a technology knowledge base, develop a procedural handbook for the ITS Service Desk, training was conducted on circulation, use of technical equipment, we standard beginning of the semester processes, we standardize  the resetting of</a:t>
            </a:r>
          </a:p>
          <a:p>
            <a:r>
              <a:rPr lang="en-US" baseline="0" dirty="0" smtClean="0"/>
              <a:t>passwords for all UVI systems , we installed digital signage monitors  in strategic locations on both campuses. These monitors are used to disseminate information and provide updates to users on  library &amp; technology changes in service. </a:t>
            </a:r>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Recognizing</a:t>
            </a:r>
            <a:r>
              <a:rPr lang="en-US" baseline="0" dirty="0" smtClean="0"/>
              <a:t> the need to empower mid- management was critical in stopping problems at the Service Desk and addressing conflicts with staff before problems escalated.</a:t>
            </a:r>
          </a:p>
          <a:p>
            <a:r>
              <a:rPr lang="en-US" baseline="0" dirty="0" smtClean="0"/>
              <a:t>All supervisors in the unit now attend a monthly meeting and are now accountable for completing mid-level management task design to demonstrate their leadership in the unit.</a:t>
            </a:r>
          </a:p>
          <a:p>
            <a:endParaRPr lang="en-US" baseline="0" dirty="0" smtClean="0"/>
          </a:p>
          <a:p>
            <a:r>
              <a:rPr lang="en-US" baseline="0" dirty="0" smtClean="0"/>
              <a:t>Discuss staff rewards.</a:t>
            </a:r>
            <a:endParaRPr lang="en-US" dirty="0"/>
          </a:p>
        </p:txBody>
      </p:sp>
      <p:sp>
        <p:nvSpPr>
          <p:cNvPr id="4" name="Slide Number Placeholder 3"/>
          <p:cNvSpPr>
            <a:spLocks noGrp="1"/>
          </p:cNvSpPr>
          <p:nvPr>
            <p:ph type="sldNum" sz="quarter" idx="10"/>
          </p:nvPr>
        </p:nvSpPr>
        <p:spPr/>
        <p:txBody>
          <a:bodyPr/>
          <a:lstStyle/>
          <a:p>
            <a:fld id="{65F040B3-C80D-4BC7-A10F-BA9DE47D0A6C}"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55502B9-3AC7-46DB-928E-6FF41062F9B2}" type="datetimeFigureOut">
              <a:rPr lang="en-US" smtClean="0"/>
              <a:pPr/>
              <a:t>6/11/2010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D28E858-7C58-4E01-B287-86565567D2E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5502B9-3AC7-46DB-928E-6FF41062F9B2}" type="datetimeFigureOut">
              <a:rPr lang="en-US" smtClean="0"/>
              <a:pPr/>
              <a:t>6/11/2010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B9C068B-0946-45B4-9796-7F9FCA5C74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5502B9-3AC7-46DB-928E-6FF41062F9B2}" type="datetimeFigureOut">
              <a:rPr lang="en-US" smtClean="0"/>
              <a:pPr/>
              <a:t>6/11/2010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12AA704-D7CA-4AF8-8C4D-A84A0C6A353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5502B9-3AC7-46DB-928E-6FF41062F9B2}" type="datetimeFigureOut">
              <a:rPr lang="en-US" smtClean="0"/>
              <a:pPr/>
              <a:t>6/11/2010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42B7C7A-3B52-4D1C-8D3C-A7BB58D8EA9D}"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55502B9-3AC7-46DB-928E-6FF41062F9B2}" type="datetimeFigureOut">
              <a:rPr lang="en-US" smtClean="0"/>
              <a:pPr/>
              <a:t>6/11/2010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17D0C10-31BC-4978-8572-39E72F077E60}"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5502B9-3AC7-46DB-928E-6FF41062F9B2}" type="datetimeFigureOut">
              <a:rPr lang="en-US" smtClean="0"/>
              <a:pPr/>
              <a:t>6/11/2010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3478C4A-8D2F-46CE-9365-2FCECFBB28C5}"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5502B9-3AC7-46DB-928E-6FF41062F9B2}" type="datetimeFigureOut">
              <a:rPr lang="en-US" smtClean="0"/>
              <a:pPr/>
              <a:t>6/11/2010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FFC2B98-C9AD-441E-90F6-AE744CDA854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55502B9-3AC7-46DB-928E-6FF41062F9B2}" type="datetimeFigureOut">
              <a:rPr lang="en-US" smtClean="0"/>
              <a:pPr/>
              <a:t>6/11/2010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27093BC-ED44-4034-B5C9-1499A1601321}"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55502B9-3AC7-46DB-928E-6FF41062F9B2}" type="datetimeFigureOut">
              <a:rPr lang="en-US" smtClean="0"/>
              <a:pPr/>
              <a:t>6/11/2010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D0F0FAA-A8B6-44A7-A8FF-8A9C49C777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55502B9-3AC7-46DB-928E-6FF41062F9B2}" type="datetimeFigureOut">
              <a:rPr lang="en-US" smtClean="0"/>
              <a:pPr/>
              <a:t>6/11/2010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2F53D9E-4B8D-48C5-B270-030A608D1BA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55502B9-3AC7-46DB-928E-6FF41062F9B2}" type="datetimeFigureOut">
              <a:rPr lang="en-US" smtClean="0"/>
              <a:pPr/>
              <a:t>6/11/2010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4E14CB4-251B-48E9-9F39-53BD7ED3C475}"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55502B9-3AC7-46DB-928E-6FF41062F9B2}" type="datetimeFigureOut">
              <a:rPr lang="en-US" smtClean="0"/>
              <a:pPr/>
              <a:t>6/11/2010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F7A9A-6047-4C2B-975F-64AF92129A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10.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tkoppma@uvi.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ormdesk.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idx="1"/>
          </p:nvPr>
        </p:nvSpPr>
        <p:spPr>
          <a:xfrm>
            <a:off x="457200" y="2590800"/>
            <a:ext cx="8382000" cy="2895600"/>
          </a:xfrm>
          <a:ln/>
        </p:spPr>
        <p:txBody>
          <a:bodyPr/>
          <a:lstStyle/>
          <a:p>
            <a:pPr>
              <a:spcBef>
                <a:spcPct val="0"/>
              </a:spcBef>
              <a:buNone/>
            </a:pPr>
            <a:endParaRPr lang="en-US" sz="1800" dirty="0" smtClean="0"/>
          </a:p>
          <a:p>
            <a:pPr algn="ctr">
              <a:spcBef>
                <a:spcPct val="0"/>
              </a:spcBef>
              <a:buNone/>
            </a:pPr>
            <a:r>
              <a:rPr lang="en-US" sz="1800" dirty="0" smtClean="0"/>
              <a:t>“Calming the Storm”</a:t>
            </a:r>
          </a:p>
          <a:p>
            <a:pPr>
              <a:spcBef>
                <a:spcPct val="0"/>
              </a:spcBef>
              <a:buNone/>
            </a:pPr>
            <a:endParaRPr lang="en-US" sz="1800" dirty="0" smtClean="0"/>
          </a:p>
          <a:p>
            <a:pPr algn="ctr">
              <a:spcBef>
                <a:spcPct val="0"/>
              </a:spcBef>
              <a:buNone/>
            </a:pPr>
            <a:r>
              <a:rPr lang="en-US" sz="1800" dirty="0" smtClean="0"/>
              <a:t>Presented </a:t>
            </a:r>
            <a:r>
              <a:rPr lang="en-US" sz="1800" dirty="0"/>
              <a:t>by:</a:t>
            </a:r>
            <a:endParaRPr lang="en-US" dirty="0"/>
          </a:p>
          <a:p>
            <a:pPr algn="ctr">
              <a:spcBef>
                <a:spcPts val="400"/>
              </a:spcBef>
              <a:buNone/>
            </a:pPr>
            <a:r>
              <a:rPr lang="en-US" sz="1800" dirty="0" smtClean="0"/>
              <a:t>Cherie Wheatley, Manager, Technology Customer Service</a:t>
            </a:r>
          </a:p>
          <a:p>
            <a:pPr algn="ctr">
              <a:spcBef>
                <a:spcPts val="400"/>
              </a:spcBef>
              <a:buNone/>
            </a:pPr>
            <a:r>
              <a:rPr lang="en-US" sz="1800" dirty="0" smtClean="0"/>
              <a:t>And </a:t>
            </a:r>
          </a:p>
          <a:p>
            <a:pPr algn="ctr">
              <a:spcBef>
                <a:spcPts val="400"/>
              </a:spcBef>
              <a:buNone/>
            </a:pPr>
            <a:r>
              <a:rPr lang="en-US" sz="1800" dirty="0" smtClean="0"/>
              <a:t>Celia Prince Richard, Librarian</a:t>
            </a:r>
            <a:endParaRPr lang="en-US" sz="1800" dirty="0"/>
          </a:p>
        </p:txBody>
      </p:sp>
      <p:sp>
        <p:nvSpPr>
          <p:cNvPr id="5124" name="Rectangle 4"/>
          <p:cNvSpPr>
            <a:spLocks noGrp="1" noChangeArrowheads="1"/>
          </p:cNvSpPr>
          <p:nvPr>
            <p:ph type="title"/>
          </p:nvPr>
        </p:nvSpPr>
        <p:spPr>
          <a:xfrm>
            <a:off x="457200" y="152400"/>
            <a:ext cx="8001000" cy="3505200"/>
          </a:xfrm>
          <a:ln/>
        </p:spPr>
        <p:txBody>
          <a:bodyPr/>
          <a:lstStyle/>
          <a:p>
            <a:pPr algn="ctr"/>
            <a:r>
              <a:rPr lang="en-US" sz="4000" dirty="0" smtClean="0"/>
              <a:t/>
            </a:r>
            <a:br>
              <a:rPr lang="en-US" sz="4000" dirty="0" smtClean="0"/>
            </a:br>
            <a:r>
              <a:rPr lang="en-US" sz="4000" dirty="0" smtClean="0"/>
              <a:t/>
            </a:r>
            <a:br>
              <a:rPr lang="en-US" sz="4000" dirty="0" smtClean="0"/>
            </a:br>
            <a:r>
              <a:rPr lang="en-US" sz="4000" dirty="0" smtClean="0"/>
              <a:t>University of the Virgin Islands</a:t>
            </a:r>
            <a:endParaRPr lang="en-US" sz="4000" dirty="0"/>
          </a:p>
        </p:txBody>
      </p:sp>
      <p:pic>
        <p:nvPicPr>
          <p:cNvPr id="4" name="Picture 3" descr="New Image.JPG"/>
          <p:cNvPicPr>
            <a:picLocks noChangeAspect="1"/>
          </p:cNvPicPr>
          <p:nvPr/>
        </p:nvPicPr>
        <p:blipFill>
          <a:blip r:embed="rId2" cstate="print"/>
          <a:stretch>
            <a:fillRect/>
          </a:stretch>
        </p:blipFill>
        <p:spPr>
          <a:xfrm>
            <a:off x="-228600" y="-228600"/>
            <a:ext cx="4191000" cy="2199747"/>
          </a:xfrm>
          <a:prstGeom prst="rect">
            <a:avLst/>
          </a:prstGeom>
          <a:effectLst>
            <a:softEdge rad="635000"/>
          </a:effectLst>
        </p:spPr>
      </p:pic>
      <p:pic>
        <p:nvPicPr>
          <p:cNvPr id="5" name="Picture 4" descr="stx_campus_300.JPG"/>
          <p:cNvPicPr>
            <a:picLocks noChangeAspect="1"/>
          </p:cNvPicPr>
          <p:nvPr/>
        </p:nvPicPr>
        <p:blipFill>
          <a:blip r:embed="rId3" cstate="print"/>
          <a:stretch>
            <a:fillRect/>
          </a:stretch>
        </p:blipFill>
        <p:spPr>
          <a:xfrm>
            <a:off x="4924697" y="4572000"/>
            <a:ext cx="4219303" cy="2590800"/>
          </a:xfrm>
          <a:prstGeom prst="rect">
            <a:avLst/>
          </a:prstGeom>
          <a:effectLst>
            <a:softEdge rad="63500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763000" cy="5334000"/>
          </a:xfrm>
        </p:spPr>
        <p:txBody>
          <a:bodyPr>
            <a:normAutofit fontScale="47500" lnSpcReduction="20000"/>
          </a:bodyPr>
          <a:lstStyle/>
          <a:p>
            <a:r>
              <a:rPr lang="en-US" sz="5100" dirty="0" smtClean="0"/>
              <a:t>Customer Service Manager </a:t>
            </a:r>
          </a:p>
          <a:p>
            <a:pPr lvl="1"/>
            <a:r>
              <a:rPr lang="en-US" sz="5100" dirty="0" smtClean="0"/>
              <a:t>implemented leadership principles from the HBCU institute into her management style.</a:t>
            </a:r>
          </a:p>
          <a:p>
            <a:endParaRPr lang="en-US" sz="5100" dirty="0" smtClean="0"/>
          </a:p>
          <a:p>
            <a:r>
              <a:rPr lang="en-US" sz="5100" dirty="0" smtClean="0"/>
              <a:t>Service Desk working group was implemented.</a:t>
            </a:r>
          </a:p>
          <a:p>
            <a:pPr>
              <a:buNone/>
            </a:pPr>
            <a:endParaRPr lang="en-US" sz="5100" dirty="0" smtClean="0"/>
          </a:p>
          <a:p>
            <a:r>
              <a:rPr lang="en-US" sz="5100" dirty="0" smtClean="0"/>
              <a:t>Engage staff with team building activities.</a:t>
            </a:r>
          </a:p>
          <a:p>
            <a:endParaRPr lang="en-US" sz="5100" dirty="0" smtClean="0"/>
          </a:p>
          <a:p>
            <a:r>
              <a:rPr lang="en-US" sz="5100" dirty="0" smtClean="0"/>
              <a:t>Identifying the appropriate level of staffing based on demand peaks throughout the day.</a:t>
            </a:r>
          </a:p>
          <a:p>
            <a:endParaRPr lang="en-US" sz="5100" dirty="0" smtClean="0"/>
          </a:p>
          <a:p>
            <a:r>
              <a:rPr lang="en-US" sz="5100" dirty="0" smtClean="0"/>
              <a:t>Provided training opportunities for sta</a:t>
            </a:r>
            <a:r>
              <a:rPr lang="en-US" sz="3900" dirty="0" smtClean="0"/>
              <a:t>ff</a:t>
            </a:r>
          </a:p>
          <a:p>
            <a:endParaRPr lang="en-US" sz="4300" dirty="0" smtClean="0"/>
          </a:p>
          <a:p>
            <a:endParaRPr lang="en-US" dirty="0" smtClean="0"/>
          </a:p>
          <a:p>
            <a:pPr>
              <a:buNone/>
            </a:pPr>
            <a:r>
              <a:rPr lang="en-US" dirty="0" smtClean="0"/>
              <a:t> </a:t>
            </a:r>
          </a:p>
          <a:p>
            <a:endParaRPr lang="en-US" dirty="0" smtClean="0"/>
          </a:p>
          <a:p>
            <a:endParaRPr lang="en-US" dirty="0" smtClean="0"/>
          </a:p>
          <a:p>
            <a:endParaRPr lang="en-US" dirty="0" smtClean="0"/>
          </a:p>
          <a:p>
            <a:pPr lvl="1">
              <a:buNone/>
            </a:pPr>
            <a:endParaRPr lang="en-US" dirty="0"/>
          </a:p>
        </p:txBody>
      </p:sp>
      <p:sp>
        <p:nvSpPr>
          <p:cNvPr id="4" name="Slide Number Placeholder 3"/>
          <p:cNvSpPr>
            <a:spLocks noGrp="1"/>
          </p:cNvSpPr>
          <p:nvPr>
            <p:ph type="sldNum" sz="quarter" idx="12"/>
          </p:nvPr>
        </p:nvSpPr>
        <p:spPr/>
        <p:txBody>
          <a:bodyPr/>
          <a:lstStyle/>
          <a:p>
            <a:fld id="{B42B7C7A-3B52-4D1C-8D3C-A7BB58D8EA9D}" type="slidenum">
              <a:rPr lang="en-US" smtClean="0"/>
              <a:pPr/>
              <a:t>10</a:t>
            </a:fld>
            <a:endParaRPr lang="en-US" dirty="0"/>
          </a:p>
        </p:txBody>
      </p:sp>
      <p:sp>
        <p:nvSpPr>
          <p:cNvPr id="2" name="Title 1"/>
          <p:cNvSpPr>
            <a:spLocks noGrp="1"/>
          </p:cNvSpPr>
          <p:nvPr>
            <p:ph type="title"/>
          </p:nvPr>
        </p:nvSpPr>
        <p:spPr>
          <a:xfrm>
            <a:off x="457200" y="0"/>
            <a:ext cx="8229600" cy="1143000"/>
          </a:xfrm>
        </p:spPr>
        <p:txBody>
          <a:bodyPr>
            <a:normAutofit/>
          </a:bodyPr>
          <a:lstStyle/>
          <a:p>
            <a:pPr algn="ctr"/>
            <a:r>
              <a:rPr lang="en-US" dirty="0" smtClean="0"/>
              <a:t>Calming the Storm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29600" cy="4343401"/>
          </a:xfrm>
        </p:spPr>
        <p:txBody>
          <a:bodyPr>
            <a:normAutofit fontScale="62500" lnSpcReduction="20000"/>
          </a:bodyPr>
          <a:lstStyle/>
          <a:p>
            <a:r>
              <a:rPr lang="en-US" sz="4300" dirty="0" smtClean="0"/>
              <a:t>Empower mid-level supervisors to identify service barriers that may be resolved on the spot.</a:t>
            </a:r>
          </a:p>
          <a:p>
            <a:pPr lvl="1"/>
            <a:r>
              <a:rPr lang="en-US" sz="3900" dirty="0" smtClean="0"/>
              <a:t>Mid-level</a:t>
            </a:r>
            <a:r>
              <a:rPr lang="en-US" sz="4300" dirty="0" smtClean="0"/>
              <a:t> </a:t>
            </a:r>
            <a:r>
              <a:rPr lang="en-US" sz="3800" dirty="0" smtClean="0"/>
              <a:t>Supervisors were not seeing themselves as a part of the management team. As a result, they were engaging and supporting the staff in their negative attitudes towards the management team. </a:t>
            </a:r>
          </a:p>
          <a:p>
            <a:pPr>
              <a:buNone/>
            </a:pPr>
            <a:endParaRPr lang="en-US" sz="4300" dirty="0" smtClean="0"/>
          </a:p>
          <a:p>
            <a:r>
              <a:rPr lang="en-US" sz="4300" dirty="0" smtClean="0"/>
              <a:t>Staff were rewarded through promotion, yearly staff retreat, and t-shirts, parties, hikes, etc.  </a:t>
            </a:r>
          </a:p>
          <a:p>
            <a:endParaRPr lang="en-US" dirty="0"/>
          </a:p>
        </p:txBody>
      </p:sp>
      <p:sp>
        <p:nvSpPr>
          <p:cNvPr id="3" name="Slide Number Placeholder 2"/>
          <p:cNvSpPr>
            <a:spLocks noGrp="1"/>
          </p:cNvSpPr>
          <p:nvPr>
            <p:ph type="sldNum" sz="quarter" idx="12"/>
          </p:nvPr>
        </p:nvSpPr>
        <p:spPr/>
        <p:txBody>
          <a:bodyPr/>
          <a:lstStyle/>
          <a:p>
            <a:fld id="{B42B7C7A-3B52-4D1C-8D3C-A7BB58D8EA9D}"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40108.JPG"/>
          <p:cNvPicPr>
            <a:picLocks noChangeAspect="1"/>
          </p:cNvPicPr>
          <p:nvPr/>
        </p:nvPicPr>
        <p:blipFill>
          <a:blip r:embed="rId3" cstate="print"/>
          <a:stretch>
            <a:fillRect/>
          </a:stretch>
        </p:blipFill>
        <p:spPr>
          <a:xfrm>
            <a:off x="0" y="0"/>
            <a:ext cx="4495800" cy="6858000"/>
          </a:xfrm>
          <a:prstGeom prst="rect">
            <a:avLst/>
          </a:prstGeom>
        </p:spPr>
      </p:pic>
      <p:pic>
        <p:nvPicPr>
          <p:cNvPr id="4" name="Picture 3" descr="P1040109.JPG"/>
          <p:cNvPicPr>
            <a:picLocks noChangeAspect="1"/>
          </p:cNvPicPr>
          <p:nvPr/>
        </p:nvPicPr>
        <p:blipFill>
          <a:blip r:embed="rId4" cstate="print"/>
          <a:stretch>
            <a:fillRect/>
          </a:stretch>
        </p:blipFill>
        <p:spPr>
          <a:xfrm>
            <a:off x="4191000" y="0"/>
            <a:ext cx="4953000" cy="6858000"/>
          </a:xfrm>
          <a:prstGeom prst="rect">
            <a:avLst/>
          </a:prstGeom>
        </p:spPr>
      </p:pic>
      <p:pic>
        <p:nvPicPr>
          <p:cNvPr id="6" name="Picture 5" descr="P1040106.JPG"/>
          <p:cNvPicPr>
            <a:picLocks noChangeAspect="1"/>
          </p:cNvPicPr>
          <p:nvPr/>
        </p:nvPicPr>
        <p:blipFill>
          <a:blip r:embed="rId5" cstate="print"/>
          <a:stretch>
            <a:fillRect/>
          </a:stretch>
        </p:blipFill>
        <p:spPr>
          <a:xfrm>
            <a:off x="3581400" y="3810000"/>
            <a:ext cx="1752600" cy="1314450"/>
          </a:xfrm>
          <a:prstGeom prst="rect">
            <a:avLst/>
          </a:prstGeom>
        </p:spPr>
      </p:pic>
      <p:pic>
        <p:nvPicPr>
          <p:cNvPr id="8" name="Picture 7" descr="P1040096.JPG"/>
          <p:cNvPicPr>
            <a:picLocks noChangeAspect="1"/>
          </p:cNvPicPr>
          <p:nvPr/>
        </p:nvPicPr>
        <p:blipFill>
          <a:blip r:embed="rId6" cstate="print"/>
          <a:stretch>
            <a:fillRect/>
          </a:stretch>
        </p:blipFill>
        <p:spPr>
          <a:xfrm rot="535363">
            <a:off x="1447800" y="5410200"/>
            <a:ext cx="1654800" cy="1241100"/>
          </a:xfrm>
          <a:prstGeom prst="rect">
            <a:avLst/>
          </a:prstGeom>
        </p:spPr>
      </p:pic>
      <p:pic>
        <p:nvPicPr>
          <p:cNvPr id="9" name="Picture 8" descr="P1040097.JPG"/>
          <p:cNvPicPr>
            <a:picLocks noChangeAspect="1"/>
          </p:cNvPicPr>
          <p:nvPr/>
        </p:nvPicPr>
        <p:blipFill>
          <a:blip r:embed="rId7" cstate="print"/>
          <a:stretch>
            <a:fillRect/>
          </a:stretch>
        </p:blipFill>
        <p:spPr>
          <a:xfrm rot="14409547">
            <a:off x="5813392" y="5535965"/>
            <a:ext cx="1328274" cy="996206"/>
          </a:xfrm>
          <a:prstGeom prst="rect">
            <a:avLst/>
          </a:prstGeom>
        </p:spPr>
      </p:pic>
      <p:pic>
        <p:nvPicPr>
          <p:cNvPr id="11" name="Picture 10" descr="P1040099.JPG"/>
          <p:cNvPicPr>
            <a:picLocks noChangeAspect="1"/>
          </p:cNvPicPr>
          <p:nvPr/>
        </p:nvPicPr>
        <p:blipFill>
          <a:blip r:embed="rId8" cstate="print"/>
          <a:stretch>
            <a:fillRect/>
          </a:stretch>
        </p:blipFill>
        <p:spPr>
          <a:xfrm rot="16757495">
            <a:off x="7437643" y="1696994"/>
            <a:ext cx="1766123" cy="1324592"/>
          </a:xfrm>
          <a:prstGeom prst="rect">
            <a:avLst/>
          </a:prstGeom>
        </p:spPr>
      </p:pic>
      <p:pic>
        <p:nvPicPr>
          <p:cNvPr id="12" name="Picture 11" descr="P1040100.JPG"/>
          <p:cNvPicPr>
            <a:picLocks noChangeAspect="1"/>
          </p:cNvPicPr>
          <p:nvPr/>
        </p:nvPicPr>
        <p:blipFill>
          <a:blip r:embed="rId9" cstate="print"/>
          <a:stretch>
            <a:fillRect/>
          </a:stretch>
        </p:blipFill>
        <p:spPr>
          <a:xfrm>
            <a:off x="3505200" y="5181600"/>
            <a:ext cx="1972800" cy="1479600"/>
          </a:xfrm>
          <a:prstGeom prst="rect">
            <a:avLst/>
          </a:prstGeom>
        </p:spPr>
      </p:pic>
      <p:pic>
        <p:nvPicPr>
          <p:cNvPr id="13" name="Picture 12" descr="P1040101.JPG"/>
          <p:cNvPicPr>
            <a:picLocks noChangeAspect="1"/>
          </p:cNvPicPr>
          <p:nvPr/>
        </p:nvPicPr>
        <p:blipFill>
          <a:blip r:embed="rId10" cstate="print"/>
          <a:stretch>
            <a:fillRect/>
          </a:stretch>
        </p:blipFill>
        <p:spPr>
          <a:xfrm rot="14957775">
            <a:off x="7264814" y="3383803"/>
            <a:ext cx="1828800" cy="1371600"/>
          </a:xfrm>
          <a:prstGeom prst="rect">
            <a:avLst/>
          </a:prstGeom>
        </p:spPr>
      </p:pic>
      <p:pic>
        <p:nvPicPr>
          <p:cNvPr id="14" name="Picture 13" descr="P1040102.JPG"/>
          <p:cNvPicPr>
            <a:picLocks noChangeAspect="1"/>
          </p:cNvPicPr>
          <p:nvPr/>
        </p:nvPicPr>
        <p:blipFill>
          <a:blip r:embed="rId11" cstate="print"/>
          <a:stretch>
            <a:fillRect/>
          </a:stretch>
        </p:blipFill>
        <p:spPr>
          <a:xfrm rot="20383167">
            <a:off x="152400" y="5486400"/>
            <a:ext cx="1458400" cy="1093800"/>
          </a:xfrm>
          <a:prstGeom prst="rect">
            <a:avLst/>
          </a:prstGeom>
        </p:spPr>
      </p:pic>
      <p:pic>
        <p:nvPicPr>
          <p:cNvPr id="15" name="Picture 14" descr="P1040103.JPG"/>
          <p:cNvPicPr>
            <a:picLocks noChangeAspect="1"/>
          </p:cNvPicPr>
          <p:nvPr/>
        </p:nvPicPr>
        <p:blipFill>
          <a:blip r:embed="rId12" cstate="print"/>
          <a:stretch>
            <a:fillRect/>
          </a:stretch>
        </p:blipFill>
        <p:spPr>
          <a:xfrm rot="16915407">
            <a:off x="-59359" y="3429977"/>
            <a:ext cx="1992696" cy="1494522"/>
          </a:xfrm>
          <a:prstGeom prst="rect">
            <a:avLst/>
          </a:prstGeom>
        </p:spPr>
      </p:pic>
      <p:pic>
        <p:nvPicPr>
          <p:cNvPr id="16" name="Picture 15" descr="P1040104.JPG"/>
          <p:cNvPicPr>
            <a:picLocks noChangeAspect="1"/>
          </p:cNvPicPr>
          <p:nvPr/>
        </p:nvPicPr>
        <p:blipFill>
          <a:blip r:embed="rId13" cstate="print"/>
          <a:stretch>
            <a:fillRect/>
          </a:stretch>
        </p:blipFill>
        <p:spPr>
          <a:xfrm rot="749320">
            <a:off x="7201995" y="5270758"/>
            <a:ext cx="1666069" cy="1249552"/>
          </a:xfrm>
          <a:prstGeom prst="rect">
            <a:avLst/>
          </a:prstGeom>
        </p:spPr>
      </p:pic>
      <p:pic>
        <p:nvPicPr>
          <p:cNvPr id="17" name="Picture 16" descr="P1040105.JPG"/>
          <p:cNvPicPr>
            <a:picLocks noChangeAspect="1"/>
          </p:cNvPicPr>
          <p:nvPr/>
        </p:nvPicPr>
        <p:blipFill>
          <a:blip r:embed="rId14" cstate="print"/>
          <a:stretch>
            <a:fillRect/>
          </a:stretch>
        </p:blipFill>
        <p:spPr>
          <a:xfrm rot="15146575">
            <a:off x="16136" y="1862507"/>
            <a:ext cx="1930400" cy="1447800"/>
          </a:xfrm>
          <a:prstGeom prst="rect">
            <a:avLst/>
          </a:prstGeom>
        </p:spPr>
      </p:pic>
      <p:pic>
        <p:nvPicPr>
          <p:cNvPr id="18" name="Picture 17" descr="P1010843.JPG"/>
          <p:cNvPicPr>
            <a:picLocks noChangeAspect="1"/>
          </p:cNvPicPr>
          <p:nvPr/>
        </p:nvPicPr>
        <p:blipFill>
          <a:blip r:embed="rId15" cstate="print"/>
          <a:stretch>
            <a:fillRect/>
          </a:stretch>
        </p:blipFill>
        <p:spPr>
          <a:xfrm rot="20515525">
            <a:off x="1320586" y="2931663"/>
            <a:ext cx="1937187" cy="1452890"/>
          </a:xfrm>
          <a:prstGeom prst="rect">
            <a:avLst/>
          </a:prstGeom>
        </p:spPr>
      </p:pic>
      <p:pic>
        <p:nvPicPr>
          <p:cNvPr id="1026" name="Picture 2" descr="C:\Seminar on Customer Service\P1040085.JPG"/>
          <p:cNvPicPr>
            <a:picLocks noChangeAspect="1" noChangeArrowheads="1"/>
          </p:cNvPicPr>
          <p:nvPr/>
        </p:nvPicPr>
        <p:blipFill>
          <a:blip r:embed="rId16" cstate="print"/>
          <a:srcRect/>
          <a:stretch>
            <a:fillRect/>
          </a:stretch>
        </p:blipFill>
        <p:spPr bwMode="auto">
          <a:xfrm rot="811048">
            <a:off x="5545863" y="4064426"/>
            <a:ext cx="1838184" cy="1378638"/>
          </a:xfrm>
          <a:prstGeom prst="rect">
            <a:avLst/>
          </a:prstGeom>
          <a:noFill/>
        </p:spPr>
      </p:pic>
      <p:pic>
        <p:nvPicPr>
          <p:cNvPr id="1027" name="Picture 3" descr="C:\First Aid\P1020792.JPG"/>
          <p:cNvPicPr>
            <a:picLocks noChangeAspect="1" noChangeArrowheads="1"/>
          </p:cNvPicPr>
          <p:nvPr/>
        </p:nvPicPr>
        <p:blipFill>
          <a:blip r:embed="rId17" cstate="print"/>
          <a:srcRect/>
          <a:stretch>
            <a:fillRect/>
          </a:stretch>
        </p:blipFill>
        <p:spPr bwMode="auto">
          <a:xfrm rot="20689363">
            <a:off x="1511051" y="4242106"/>
            <a:ext cx="1727200" cy="1295400"/>
          </a:xfrm>
          <a:prstGeom prst="rect">
            <a:avLst/>
          </a:prstGeom>
          <a:noFill/>
        </p:spPr>
      </p:pic>
      <p:pic>
        <p:nvPicPr>
          <p:cNvPr id="1028" name="Picture 4" descr="C:\First Aid\P1020797.JPG"/>
          <p:cNvPicPr>
            <a:picLocks noChangeAspect="1" noChangeArrowheads="1"/>
          </p:cNvPicPr>
          <p:nvPr/>
        </p:nvPicPr>
        <p:blipFill>
          <a:blip r:embed="rId18" cstate="print"/>
          <a:srcRect/>
          <a:stretch>
            <a:fillRect/>
          </a:stretch>
        </p:blipFill>
        <p:spPr bwMode="auto">
          <a:xfrm rot="321003">
            <a:off x="5562600" y="2813328"/>
            <a:ext cx="1828800" cy="1371600"/>
          </a:xfrm>
          <a:prstGeom prst="rect">
            <a:avLst/>
          </a:prstGeom>
          <a:noFill/>
        </p:spPr>
      </p:pic>
      <p:pic>
        <p:nvPicPr>
          <p:cNvPr id="1029" name="Picture 5" descr="C:\Library\P1020400.JPG"/>
          <p:cNvPicPr>
            <a:picLocks noChangeAspect="1" noChangeArrowheads="1"/>
          </p:cNvPicPr>
          <p:nvPr/>
        </p:nvPicPr>
        <p:blipFill>
          <a:blip r:embed="rId19" cstate="print"/>
          <a:srcRect/>
          <a:stretch>
            <a:fillRect/>
          </a:stretch>
        </p:blipFill>
        <p:spPr bwMode="auto">
          <a:xfrm rot="16200000">
            <a:off x="3778250" y="2393950"/>
            <a:ext cx="1473200" cy="1104900"/>
          </a:xfrm>
          <a:prstGeom prst="rect">
            <a:avLst/>
          </a:prstGeom>
          <a:noFill/>
        </p:spPr>
      </p:pic>
      <p:pic>
        <p:nvPicPr>
          <p:cNvPr id="1030" name="Picture 6"/>
          <p:cNvPicPr>
            <a:picLocks noChangeAspect="1" noChangeArrowheads="1"/>
          </p:cNvPicPr>
          <p:nvPr/>
        </p:nvPicPr>
        <p:blipFill>
          <a:blip r:embed="rId20" cstate="print"/>
          <a:srcRect/>
          <a:stretch>
            <a:fillRect/>
          </a:stretch>
        </p:blipFill>
        <p:spPr bwMode="auto">
          <a:xfrm rot="663579">
            <a:off x="6977349" y="169452"/>
            <a:ext cx="1905000" cy="1428750"/>
          </a:xfrm>
          <a:prstGeom prst="rect">
            <a:avLst/>
          </a:prstGeom>
          <a:noFill/>
          <a:ln w="9525">
            <a:noFill/>
            <a:miter lim="800000"/>
            <a:headEnd/>
            <a:tailEnd/>
          </a:ln>
        </p:spPr>
      </p:pic>
      <p:pic>
        <p:nvPicPr>
          <p:cNvPr id="1031" name="Picture 7" descr="X:\IT\libraryfestpics\P1020515.JPG"/>
          <p:cNvPicPr>
            <a:picLocks noChangeAspect="1" noChangeArrowheads="1"/>
          </p:cNvPicPr>
          <p:nvPr/>
        </p:nvPicPr>
        <p:blipFill>
          <a:blip r:embed="rId21" cstate="print"/>
          <a:srcRect/>
          <a:stretch>
            <a:fillRect/>
          </a:stretch>
        </p:blipFill>
        <p:spPr bwMode="auto">
          <a:xfrm rot="20480185">
            <a:off x="171379" y="256554"/>
            <a:ext cx="1828800" cy="1371600"/>
          </a:xfrm>
          <a:prstGeom prst="rect">
            <a:avLst/>
          </a:prstGeom>
          <a:noFill/>
        </p:spPr>
      </p:pic>
      <p:pic>
        <p:nvPicPr>
          <p:cNvPr id="1034" name="Picture 10" descr="C:\Library Photoshoot\P1020470.JPG"/>
          <p:cNvPicPr>
            <a:picLocks noChangeAspect="1" noChangeArrowheads="1"/>
          </p:cNvPicPr>
          <p:nvPr/>
        </p:nvPicPr>
        <p:blipFill>
          <a:blip r:embed="rId22" cstate="print"/>
          <a:srcRect t="40891"/>
          <a:stretch>
            <a:fillRect/>
          </a:stretch>
        </p:blipFill>
        <p:spPr bwMode="auto">
          <a:xfrm>
            <a:off x="2514600" y="457200"/>
            <a:ext cx="3733800" cy="1655158"/>
          </a:xfrm>
          <a:prstGeom prst="rect">
            <a:avLst/>
          </a:prstGeom>
          <a:noFill/>
        </p:spPr>
      </p:pic>
      <p:pic>
        <p:nvPicPr>
          <p:cNvPr id="1033" name="Picture 9" descr="C:\Library Photoshoot\P1020469.JPG"/>
          <p:cNvPicPr>
            <a:picLocks noChangeAspect="1" noChangeArrowheads="1"/>
          </p:cNvPicPr>
          <p:nvPr/>
        </p:nvPicPr>
        <p:blipFill>
          <a:blip r:embed="rId23" cstate="print"/>
          <a:srcRect/>
          <a:stretch>
            <a:fillRect/>
          </a:stretch>
        </p:blipFill>
        <p:spPr bwMode="auto">
          <a:xfrm>
            <a:off x="5486400" y="1371600"/>
            <a:ext cx="1929744" cy="1447225"/>
          </a:xfrm>
          <a:prstGeom prst="rect">
            <a:avLst/>
          </a:prstGeom>
          <a:noFill/>
        </p:spPr>
      </p:pic>
      <p:pic>
        <p:nvPicPr>
          <p:cNvPr id="1032" name="Picture 8" descr="C:\Library Photoshoot\P1020466.JPG"/>
          <p:cNvPicPr>
            <a:picLocks noChangeAspect="1" noChangeArrowheads="1"/>
          </p:cNvPicPr>
          <p:nvPr/>
        </p:nvPicPr>
        <p:blipFill>
          <a:blip r:embed="rId24" cstate="print"/>
          <a:srcRect/>
          <a:stretch>
            <a:fillRect/>
          </a:stretch>
        </p:blipFill>
        <p:spPr bwMode="auto">
          <a:xfrm>
            <a:off x="1524000" y="1371600"/>
            <a:ext cx="1981200" cy="1485815"/>
          </a:xfrm>
          <a:prstGeom prst="rect">
            <a:avLst/>
          </a:prstGeom>
          <a:noFill/>
        </p:spPr>
      </p:pic>
      <p:sp>
        <p:nvSpPr>
          <p:cNvPr id="28" name="Smiley Face 27"/>
          <p:cNvSpPr/>
          <p:nvPr/>
        </p:nvSpPr>
        <p:spPr>
          <a:xfrm>
            <a:off x="152400" y="32766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miley Face 28"/>
          <p:cNvSpPr/>
          <p:nvPr/>
        </p:nvSpPr>
        <p:spPr>
          <a:xfrm>
            <a:off x="3124200" y="28194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miley Face 29"/>
          <p:cNvSpPr/>
          <p:nvPr/>
        </p:nvSpPr>
        <p:spPr>
          <a:xfrm>
            <a:off x="3124200" y="54102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miley Face 30"/>
          <p:cNvSpPr/>
          <p:nvPr/>
        </p:nvSpPr>
        <p:spPr>
          <a:xfrm>
            <a:off x="5562600" y="63246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miley Face 31"/>
          <p:cNvSpPr/>
          <p:nvPr/>
        </p:nvSpPr>
        <p:spPr>
          <a:xfrm>
            <a:off x="8686800" y="49530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p:cNvSpPr/>
          <p:nvPr/>
        </p:nvSpPr>
        <p:spPr>
          <a:xfrm>
            <a:off x="7239000" y="25146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urved Up Arrow 33"/>
          <p:cNvSpPr/>
          <p:nvPr/>
        </p:nvSpPr>
        <p:spPr>
          <a:xfrm rot="2379096">
            <a:off x="-186630" y="5130223"/>
            <a:ext cx="1143000" cy="304800"/>
          </a:xfrm>
          <a:prstGeom prst="curved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Curved Up Arrow 34"/>
          <p:cNvSpPr/>
          <p:nvPr/>
        </p:nvSpPr>
        <p:spPr>
          <a:xfrm rot="14673996">
            <a:off x="2783369" y="3629563"/>
            <a:ext cx="1143000" cy="304800"/>
          </a:xfrm>
          <a:prstGeom prst="curved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Curved Up Arrow 35"/>
          <p:cNvSpPr/>
          <p:nvPr/>
        </p:nvSpPr>
        <p:spPr>
          <a:xfrm rot="14673996">
            <a:off x="7050568" y="4315364"/>
            <a:ext cx="1143000" cy="304800"/>
          </a:xfrm>
          <a:prstGeom prst="curved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Curved Up Arrow 36"/>
          <p:cNvSpPr/>
          <p:nvPr/>
        </p:nvSpPr>
        <p:spPr>
          <a:xfrm rot="3210484">
            <a:off x="5148697" y="5655485"/>
            <a:ext cx="1143000" cy="304800"/>
          </a:xfrm>
          <a:prstGeom prst="curved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ectangle 37"/>
          <p:cNvSpPr/>
          <p:nvPr/>
        </p:nvSpPr>
        <p:spPr>
          <a:xfrm>
            <a:off x="1408160" y="0"/>
            <a:ext cx="5686172" cy="923330"/>
          </a:xfrm>
          <a:prstGeom prst="rect">
            <a:avLst/>
          </a:prstGeom>
          <a:noFill/>
        </p:spPr>
        <p:txBody>
          <a:bodyPr wrap="non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bg2"/>
                </a:solidFill>
                <a:effectLst>
                  <a:innerShdw blurRad="101600" dist="76200" dir="5400000">
                    <a:schemeClr val="accent1">
                      <a:satMod val="190000"/>
                      <a:tint val="100000"/>
                      <a:alpha val="74000"/>
                    </a:schemeClr>
                  </a:innerShdw>
                </a:effectLst>
              </a:rPr>
              <a:t>TEAM BUILDING</a:t>
            </a:r>
            <a:endParaRPr lang="en-US" sz="5400" b="1" dirty="0">
              <a:ln w="900" cmpd="sng">
                <a:solidFill>
                  <a:schemeClr val="accent1">
                    <a:satMod val="190000"/>
                    <a:alpha val="55000"/>
                  </a:schemeClr>
                </a:solidFill>
                <a:prstDash val="solid"/>
              </a:ln>
              <a:solidFill>
                <a:schemeClr val="bg2"/>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667000" y="0"/>
            <a:ext cx="4238372" cy="1800493"/>
          </a:xfrm>
          <a:prstGeom prst="rect">
            <a:avLst/>
          </a:prstGeom>
          <a:noFill/>
          <a:ln>
            <a:solidFill>
              <a:srgbClr val="000000">
                <a:alpha val="94118"/>
              </a:srgbClr>
            </a:solidFill>
          </a:ln>
        </p:spPr>
        <p:txBody>
          <a:bodyPr wrap="square" lIns="91440" tIns="45720" rIns="91440" bIns="45720">
            <a:spAutoFit/>
          </a:bodyPr>
          <a:lstStyle/>
          <a:p>
            <a:pPr algn="ctr"/>
            <a:r>
              <a:rPr lang="en-US" sz="3700" b="1"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Fun Team </a:t>
            </a:r>
          </a:p>
          <a:p>
            <a:pPr algn="ctr"/>
            <a:r>
              <a:rPr lang="en-US" sz="3700" b="1"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Activities</a:t>
            </a:r>
          </a:p>
          <a:p>
            <a:pPr algn="ctr"/>
            <a:endParaRPr lang="en-US" sz="3700" b="1" dirty="0">
              <a:ln w="900" cmpd="sng">
                <a:solidFill>
                  <a:schemeClr val="accent1">
                    <a:satMod val="190000"/>
                    <a:alpha val="55000"/>
                  </a:schemeClr>
                </a:solidFill>
                <a:prstDash val="solid"/>
              </a:ln>
              <a:solidFill>
                <a:schemeClr val="bg2"/>
              </a:solidFill>
              <a:effectLst>
                <a:innerShdw blurRad="101600" dist="76200" dir="5400000">
                  <a:schemeClr val="accent1">
                    <a:satMod val="190000"/>
                    <a:tint val="100000"/>
                    <a:alpha val="74000"/>
                  </a:schemeClr>
                </a:innerShdw>
              </a:effectLst>
            </a:endParaRPr>
          </a:p>
        </p:txBody>
      </p:sp>
      <p:pic>
        <p:nvPicPr>
          <p:cNvPr id="2" name="Picture 2" descr="X:\IT\Pictures\100CANON\IMG_0308.JPG"/>
          <p:cNvPicPr>
            <a:picLocks noChangeAspect="1" noChangeArrowheads="1"/>
          </p:cNvPicPr>
          <p:nvPr/>
        </p:nvPicPr>
        <p:blipFill>
          <a:blip r:embed="rId3" cstate="print"/>
          <a:srcRect/>
          <a:stretch>
            <a:fillRect/>
          </a:stretch>
        </p:blipFill>
        <p:spPr bwMode="auto">
          <a:xfrm>
            <a:off x="6172200" y="0"/>
            <a:ext cx="2971800" cy="2743200"/>
          </a:xfrm>
          <a:prstGeom prst="ellipse">
            <a:avLst/>
          </a:prstGeom>
          <a:ln>
            <a:noFill/>
          </a:ln>
          <a:effectLst>
            <a:softEdge rad="112500"/>
          </a:effectLst>
        </p:spPr>
      </p:pic>
      <p:pic>
        <p:nvPicPr>
          <p:cNvPr id="3" name="Picture 3" descr="X:\IT\Pictures\100CANON\IMG_0309.JPG"/>
          <p:cNvPicPr>
            <a:picLocks noChangeAspect="1" noChangeArrowheads="1"/>
          </p:cNvPicPr>
          <p:nvPr/>
        </p:nvPicPr>
        <p:blipFill>
          <a:blip r:embed="rId4" cstate="print"/>
          <a:srcRect/>
          <a:stretch>
            <a:fillRect/>
          </a:stretch>
        </p:blipFill>
        <p:spPr bwMode="auto">
          <a:xfrm>
            <a:off x="0" y="1"/>
            <a:ext cx="2895599" cy="2438399"/>
          </a:xfrm>
          <a:prstGeom prst="ellipse">
            <a:avLst/>
          </a:prstGeom>
          <a:ln>
            <a:noFill/>
          </a:ln>
          <a:effectLst>
            <a:softEdge rad="112500"/>
          </a:effectLst>
        </p:spPr>
      </p:pic>
      <p:pic>
        <p:nvPicPr>
          <p:cNvPr id="7" name="Picture 4" descr="X:\IT\ITSpics\PhotosCSAACURIL 006.jpg"/>
          <p:cNvPicPr>
            <a:picLocks noChangeAspect="1" noChangeArrowheads="1"/>
          </p:cNvPicPr>
          <p:nvPr/>
        </p:nvPicPr>
        <p:blipFill>
          <a:blip r:embed="rId5" cstate="print"/>
          <a:srcRect/>
          <a:stretch>
            <a:fillRect/>
          </a:stretch>
        </p:blipFill>
        <p:spPr bwMode="auto">
          <a:xfrm>
            <a:off x="0" y="2133600"/>
            <a:ext cx="3429000" cy="2438400"/>
          </a:xfrm>
          <a:prstGeom prst="rect">
            <a:avLst/>
          </a:prstGeom>
          <a:ln>
            <a:noFill/>
          </a:ln>
          <a:effectLst>
            <a:softEdge rad="112500"/>
          </a:effectLst>
        </p:spPr>
      </p:pic>
      <p:pic>
        <p:nvPicPr>
          <p:cNvPr id="19" name="Picture 6" descr="X:\IT\ITSpics\PhotosCSAACURIL 005.jpg"/>
          <p:cNvPicPr>
            <a:picLocks noChangeAspect="1" noChangeArrowheads="1"/>
          </p:cNvPicPr>
          <p:nvPr/>
        </p:nvPicPr>
        <p:blipFill>
          <a:blip r:embed="rId6" cstate="print"/>
          <a:srcRect/>
          <a:stretch>
            <a:fillRect/>
          </a:stretch>
        </p:blipFill>
        <p:spPr bwMode="auto">
          <a:xfrm>
            <a:off x="5181600" y="4495800"/>
            <a:ext cx="3962400" cy="2362200"/>
          </a:xfrm>
          <a:prstGeom prst="rect">
            <a:avLst/>
          </a:prstGeom>
          <a:ln>
            <a:noFill/>
          </a:ln>
          <a:effectLst>
            <a:softEdge rad="112500"/>
          </a:effectLst>
        </p:spPr>
      </p:pic>
      <p:pic>
        <p:nvPicPr>
          <p:cNvPr id="20" name="Picture 7"/>
          <p:cNvPicPr>
            <a:picLocks noChangeAspect="1" noChangeArrowheads="1"/>
          </p:cNvPicPr>
          <p:nvPr/>
        </p:nvPicPr>
        <p:blipFill>
          <a:blip r:embed="rId7" cstate="print"/>
          <a:srcRect/>
          <a:stretch>
            <a:fillRect/>
          </a:stretch>
        </p:blipFill>
        <p:spPr bwMode="auto">
          <a:xfrm>
            <a:off x="0" y="4495800"/>
            <a:ext cx="5334000" cy="2362200"/>
          </a:xfrm>
          <a:prstGeom prst="rect">
            <a:avLst/>
          </a:prstGeom>
          <a:ln>
            <a:noFill/>
          </a:ln>
          <a:effectLst>
            <a:softEdge rad="112500"/>
          </a:effectLst>
        </p:spPr>
      </p:pic>
      <p:pic>
        <p:nvPicPr>
          <p:cNvPr id="21" name="Picture 8"/>
          <p:cNvPicPr>
            <a:picLocks noChangeAspect="1" noChangeArrowheads="1"/>
          </p:cNvPicPr>
          <p:nvPr/>
        </p:nvPicPr>
        <p:blipFill>
          <a:blip r:embed="rId8" cstate="print"/>
          <a:srcRect/>
          <a:stretch>
            <a:fillRect/>
          </a:stretch>
        </p:blipFill>
        <p:spPr bwMode="auto">
          <a:xfrm>
            <a:off x="3352800" y="2514600"/>
            <a:ext cx="5791200" cy="1985963"/>
          </a:xfrm>
          <a:prstGeom prst="rect">
            <a:avLst/>
          </a:prstGeom>
          <a:ln>
            <a:noFill/>
          </a:ln>
          <a:effectLst>
            <a:softEdge rad="112500"/>
          </a:effectLst>
        </p:spPr>
      </p:pic>
      <p:pic>
        <p:nvPicPr>
          <p:cNvPr id="1026" name="Picture 2"/>
          <p:cNvPicPr>
            <a:picLocks noChangeAspect="1" noChangeArrowheads="1"/>
          </p:cNvPicPr>
          <p:nvPr/>
        </p:nvPicPr>
        <p:blipFill>
          <a:blip r:embed="rId9" cstate="print"/>
          <a:srcRect/>
          <a:stretch>
            <a:fillRect/>
          </a:stretch>
        </p:blipFill>
        <p:spPr bwMode="auto">
          <a:xfrm>
            <a:off x="2895600" y="1066800"/>
            <a:ext cx="3581400" cy="22098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257800"/>
          </a:xfrm>
        </p:spPr>
        <p:txBody>
          <a:bodyPr/>
          <a:lstStyle/>
          <a:p>
            <a:r>
              <a:rPr lang="en-US" sz="2800" dirty="0" smtClean="0"/>
              <a:t>Continue to conduct customer service surveys and incorporate results to improve  level of customer satisfaction.</a:t>
            </a:r>
          </a:p>
          <a:p>
            <a:r>
              <a:rPr lang="en-US" sz="2800" dirty="0" smtClean="0"/>
              <a:t>Increase staff input in the decision making process</a:t>
            </a:r>
          </a:p>
          <a:p>
            <a:r>
              <a:rPr lang="en-US" sz="2800" dirty="0" smtClean="0"/>
              <a:t>Develop policies and practices that make employees feel valued.</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B42B7C7A-3B52-4D1C-8D3C-A7BB58D8EA9D}" type="slidenum">
              <a:rPr lang="en-US" smtClean="0"/>
              <a:pPr/>
              <a:t>14</a:t>
            </a:fld>
            <a:endParaRPr lang="en-US" dirty="0"/>
          </a:p>
        </p:txBody>
      </p:sp>
      <p:sp>
        <p:nvSpPr>
          <p:cNvPr id="2" name="Title 1"/>
          <p:cNvSpPr>
            <a:spLocks noGrp="1"/>
          </p:cNvSpPr>
          <p:nvPr>
            <p:ph type="title"/>
          </p:nvPr>
        </p:nvSpPr>
        <p:spPr/>
        <p:txBody>
          <a:bodyPr>
            <a:normAutofit fontScale="90000"/>
          </a:bodyPr>
          <a:lstStyle/>
          <a:p>
            <a:pPr algn="ctr"/>
            <a:r>
              <a:rPr lang="en-US" dirty="0" smtClean="0"/>
              <a:t>Future Goals for Staff Development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The 2010 customer service survey showed an improvement in customer satisfaction from 70% in 2009 to a 80% rating in 2010.</a:t>
            </a:r>
          </a:p>
          <a:p>
            <a:pPr>
              <a:buNone/>
            </a:pPr>
            <a:endParaRPr lang="en-US" dirty="0" smtClean="0"/>
          </a:p>
          <a:p>
            <a:pPr>
              <a:buNone/>
            </a:pPr>
            <a:r>
              <a:rPr lang="en-US" dirty="0" smtClean="0"/>
              <a:t>Managers engaged in developing leadership skills by reading and practicing the “Five Dysfunctions  of a Team” by Patrick Lencioni.</a:t>
            </a:r>
          </a:p>
          <a:p>
            <a:pPr>
              <a:buNone/>
            </a:pPr>
            <a:endParaRPr lang="en-US" dirty="0" smtClean="0"/>
          </a:p>
          <a:p>
            <a:pPr>
              <a:buNone/>
            </a:pPr>
            <a:r>
              <a:rPr lang="en-US" dirty="0" smtClean="0"/>
              <a:t>Leadership is all about relationships and happens at all levels in organizations.</a:t>
            </a:r>
            <a:endParaRPr lang="en-US" dirty="0"/>
          </a:p>
        </p:txBody>
      </p:sp>
      <p:sp>
        <p:nvSpPr>
          <p:cNvPr id="3" name="Slide Number Placeholder 2"/>
          <p:cNvSpPr>
            <a:spLocks noGrp="1"/>
          </p:cNvSpPr>
          <p:nvPr>
            <p:ph type="sldNum" sz="quarter" idx="12"/>
          </p:nvPr>
        </p:nvSpPr>
        <p:spPr/>
        <p:txBody>
          <a:bodyPr/>
          <a:lstStyle/>
          <a:p>
            <a:fld id="{B42B7C7A-3B52-4D1C-8D3C-A7BB58D8EA9D}" type="slidenum">
              <a:rPr lang="en-US" smtClean="0"/>
              <a:pPr/>
              <a:t>15</a:t>
            </a:fld>
            <a:endParaRPr lang="en-US" dirty="0"/>
          </a:p>
        </p:txBody>
      </p:sp>
      <p:sp>
        <p:nvSpPr>
          <p:cNvPr id="4" name="Title 3"/>
          <p:cNvSpPr>
            <a:spLocks noGrp="1"/>
          </p:cNvSpPr>
          <p:nvPr>
            <p:ph type="title"/>
          </p:nvPr>
        </p:nvSpPr>
        <p:spPr/>
        <p:txBody>
          <a:bodyPr/>
          <a:lstStyle/>
          <a:p>
            <a:r>
              <a:rPr lang="en-US" dirty="0" smtClean="0"/>
              <a:t>Summary and Conclusion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2B7C7A-3B52-4D1C-8D3C-A7BB58D8EA9D}" type="slidenum">
              <a:rPr lang="en-US" smtClean="0"/>
              <a:pPr/>
              <a:t>16</a:t>
            </a:fld>
            <a:endParaRPr lang="en-US" dirty="0"/>
          </a:p>
        </p:txBody>
      </p:sp>
      <p:sp>
        <p:nvSpPr>
          <p:cNvPr id="4" name="Title 3"/>
          <p:cNvSpPr>
            <a:spLocks noGrp="1"/>
          </p:cNvSpPr>
          <p:nvPr>
            <p:ph type="title"/>
          </p:nvPr>
        </p:nvSpPr>
        <p:spPr>
          <a:xfrm>
            <a:off x="609600" y="0"/>
            <a:ext cx="8229600" cy="1143000"/>
          </a:xfrm>
        </p:spPr>
        <p:txBody>
          <a:bodyPr/>
          <a:lstStyle/>
          <a:p>
            <a:r>
              <a:rPr lang="en-US" dirty="0" smtClean="0"/>
              <a:t>Leadership is……….</a:t>
            </a:r>
            <a:endParaRPr lang="en-US" dirty="0"/>
          </a:p>
        </p:txBody>
      </p:sp>
      <p:sp>
        <p:nvSpPr>
          <p:cNvPr id="30" name="TextBox 29"/>
          <p:cNvSpPr txBox="1"/>
          <p:nvPr/>
        </p:nvSpPr>
        <p:spPr>
          <a:xfrm rot="21577223">
            <a:off x="1360425" y="1855623"/>
            <a:ext cx="3423100" cy="90289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Commitment</a:t>
            </a:r>
            <a:endParaRPr lang="en-US" dirty="0"/>
          </a:p>
        </p:txBody>
      </p:sp>
      <p:grpSp>
        <p:nvGrpSpPr>
          <p:cNvPr id="35" name="Group 34"/>
          <p:cNvGrpSpPr/>
          <p:nvPr/>
        </p:nvGrpSpPr>
        <p:grpSpPr>
          <a:xfrm>
            <a:off x="457333" y="914400"/>
            <a:ext cx="8686667" cy="5257800"/>
            <a:chOff x="457333" y="914400"/>
            <a:chExt cx="8686667" cy="5257800"/>
          </a:xfrm>
          <a:effectLst>
            <a:glow rad="228600">
              <a:schemeClr val="accent6">
                <a:satMod val="175000"/>
                <a:alpha val="40000"/>
              </a:schemeClr>
            </a:glow>
          </a:effectLst>
        </p:grpSpPr>
        <p:sp>
          <p:nvSpPr>
            <p:cNvPr id="10" name="TextBox 9"/>
            <p:cNvSpPr txBox="1"/>
            <p:nvPr/>
          </p:nvSpPr>
          <p:spPr>
            <a:xfrm rot="21577223">
              <a:off x="5720900" y="4326335"/>
              <a:ext cx="3423100" cy="90289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t>Sharing</a:t>
              </a:r>
              <a:endParaRPr lang="en-US" dirty="0"/>
            </a:p>
          </p:txBody>
        </p:sp>
        <p:sp>
          <p:nvSpPr>
            <p:cNvPr id="22" name="TextBox 21"/>
            <p:cNvSpPr txBox="1"/>
            <p:nvPr/>
          </p:nvSpPr>
          <p:spPr>
            <a:xfrm rot="21577223">
              <a:off x="1809659" y="3519200"/>
              <a:ext cx="6580791" cy="90289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Showing Appreciation</a:t>
              </a:r>
              <a:endParaRPr lang="en-US" dirty="0"/>
            </a:p>
          </p:txBody>
        </p:sp>
        <p:sp>
          <p:nvSpPr>
            <p:cNvPr id="23" name="TextBox 22"/>
            <p:cNvSpPr txBox="1"/>
            <p:nvPr/>
          </p:nvSpPr>
          <p:spPr>
            <a:xfrm rot="21577223">
              <a:off x="4505299" y="1737971"/>
              <a:ext cx="3423100" cy="90289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t>Flexibility</a:t>
              </a:r>
              <a:endParaRPr lang="en-US" dirty="0"/>
            </a:p>
          </p:txBody>
        </p:sp>
        <p:sp>
          <p:nvSpPr>
            <p:cNvPr id="24" name="TextBox 23"/>
            <p:cNvSpPr txBox="1"/>
            <p:nvPr/>
          </p:nvSpPr>
          <p:spPr>
            <a:xfrm rot="21577223">
              <a:off x="2408713" y="5269306"/>
              <a:ext cx="3758815" cy="90289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t>Understanding</a:t>
              </a:r>
              <a:endParaRPr lang="en-US" dirty="0"/>
            </a:p>
          </p:txBody>
        </p:sp>
        <p:sp>
          <p:nvSpPr>
            <p:cNvPr id="25" name="TextBox 24"/>
            <p:cNvSpPr txBox="1"/>
            <p:nvPr/>
          </p:nvSpPr>
          <p:spPr>
            <a:xfrm rot="21577223">
              <a:off x="609600" y="2629726"/>
              <a:ext cx="3144308" cy="90289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t>Advocating</a:t>
              </a:r>
              <a:endParaRPr lang="en-US" dirty="0"/>
            </a:p>
          </p:txBody>
        </p:sp>
        <p:sp>
          <p:nvSpPr>
            <p:cNvPr id="26" name="TextBox 25"/>
            <p:cNvSpPr txBox="1"/>
            <p:nvPr/>
          </p:nvSpPr>
          <p:spPr>
            <a:xfrm rot="21577223">
              <a:off x="1285547" y="1032053"/>
              <a:ext cx="3423100" cy="90289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t>Cooperating</a:t>
              </a:r>
              <a:endParaRPr lang="en-US" dirty="0"/>
            </a:p>
          </p:txBody>
        </p:sp>
        <p:sp>
          <p:nvSpPr>
            <p:cNvPr id="27" name="TextBox 26"/>
            <p:cNvSpPr txBox="1"/>
            <p:nvPr/>
          </p:nvSpPr>
          <p:spPr>
            <a:xfrm rot="21577223">
              <a:off x="457333" y="4600594"/>
              <a:ext cx="2438347"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t>Rewarding</a:t>
              </a:r>
              <a:endParaRPr lang="en-US" dirty="0"/>
            </a:p>
          </p:txBody>
        </p:sp>
        <p:sp>
          <p:nvSpPr>
            <p:cNvPr id="28" name="TextBox 27"/>
            <p:cNvSpPr txBox="1"/>
            <p:nvPr/>
          </p:nvSpPr>
          <p:spPr>
            <a:xfrm rot="21577223">
              <a:off x="6077748" y="2863666"/>
              <a:ext cx="2392584"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800" dirty="0" smtClean="0"/>
                <a:t>Accountable</a:t>
              </a:r>
              <a:endParaRPr lang="en-US" sz="2800" dirty="0"/>
            </a:p>
          </p:txBody>
        </p:sp>
        <p:sp>
          <p:nvSpPr>
            <p:cNvPr id="29" name="TextBox 28"/>
            <p:cNvSpPr txBox="1"/>
            <p:nvPr/>
          </p:nvSpPr>
          <p:spPr>
            <a:xfrm rot="21577223">
              <a:off x="2708228" y="4443986"/>
              <a:ext cx="3423100" cy="90289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Listening</a:t>
              </a:r>
              <a:endParaRPr lang="en-US" dirty="0"/>
            </a:p>
          </p:txBody>
        </p:sp>
        <p:sp>
          <p:nvSpPr>
            <p:cNvPr id="31" name="TextBox 30"/>
            <p:cNvSpPr txBox="1"/>
            <p:nvPr/>
          </p:nvSpPr>
          <p:spPr>
            <a:xfrm rot="21577223">
              <a:off x="4505298" y="914400"/>
              <a:ext cx="3423100" cy="90289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Thank you</a:t>
              </a:r>
              <a:endParaRPr lang="en-US" dirty="0"/>
            </a:p>
          </p:txBody>
        </p:sp>
        <p:sp>
          <p:nvSpPr>
            <p:cNvPr id="32" name="TextBox 31"/>
            <p:cNvSpPr txBox="1"/>
            <p:nvPr/>
          </p:nvSpPr>
          <p:spPr>
            <a:xfrm rot="21577223">
              <a:off x="3431999" y="2599781"/>
              <a:ext cx="2713859" cy="91440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Honest</a:t>
              </a:r>
              <a:endParaRPr lang="en-US"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083491"/>
          </a:xfrm>
        </p:spPr>
        <p:txBody>
          <a:bodyPr>
            <a:noAutofit/>
          </a:bodyPr>
          <a:lstStyle/>
          <a:p>
            <a:r>
              <a:rPr lang="en-US" sz="1800" dirty="0" smtClean="0"/>
              <a:t>Ms. Wheatley has always demonstrated amazing talents.  But what she could not do was translate those talents into leading others.  This experience at the HBCU Leadership Institute has made it possible for her to understand what leadership is .. and what it isn’t.  This is something she struggled with for a long time.  She knew what she wanted leadership to be and she had to rearrange her thinking and actions to perform at the necessary level.  As she progressed through the program and she worked through all of her issues, the changes in her ability as a leader happened like a light switch.  I could tell when she finally had all of the pieces put together.  Her next challenges – like for all of us – is continuing to practice the new skills she has and make the best decisions every time.  In that way she can ensure that she will continue to grow and build confidence and build success. </a:t>
            </a:r>
          </a:p>
          <a:p>
            <a:endParaRPr lang="en-US" sz="1800" dirty="0" smtClean="0"/>
          </a:p>
          <a:p>
            <a:r>
              <a:rPr lang="en-US" sz="1800" dirty="0" smtClean="0"/>
              <a:t>Tina Koopmans </a:t>
            </a:r>
          </a:p>
          <a:p>
            <a:r>
              <a:rPr lang="en-US" sz="1800" dirty="0" smtClean="0"/>
              <a:t>Chief Information Officer </a:t>
            </a:r>
          </a:p>
          <a:p>
            <a:r>
              <a:rPr lang="en-US" sz="1800" dirty="0" smtClean="0"/>
              <a:t>University of the Virgin Islands</a:t>
            </a:r>
          </a:p>
          <a:p>
            <a:r>
              <a:rPr lang="en-US" sz="1800" dirty="0" smtClean="0"/>
              <a:t>St. Thomas, Virgin Islands </a:t>
            </a:r>
          </a:p>
          <a:p>
            <a:r>
              <a:rPr lang="en-US" sz="1800" dirty="0" smtClean="0"/>
              <a:t>340-693-1460 </a:t>
            </a:r>
          </a:p>
          <a:p>
            <a:r>
              <a:rPr lang="en-US" sz="1800" u="sng" dirty="0" smtClean="0">
                <a:hlinkClick r:id="rId2"/>
              </a:rPr>
              <a:t>tkoppma@uvi.edu</a:t>
            </a:r>
            <a:endParaRPr lang="en-US" sz="1800" dirty="0"/>
          </a:p>
        </p:txBody>
      </p:sp>
      <p:sp>
        <p:nvSpPr>
          <p:cNvPr id="3" name="Slide Number Placeholder 2"/>
          <p:cNvSpPr>
            <a:spLocks noGrp="1"/>
          </p:cNvSpPr>
          <p:nvPr>
            <p:ph type="sldNum" sz="quarter" idx="12"/>
          </p:nvPr>
        </p:nvSpPr>
        <p:spPr/>
        <p:txBody>
          <a:bodyPr/>
          <a:lstStyle/>
          <a:p>
            <a:fld id="{B42B7C7A-3B52-4D1C-8D3C-A7BB58D8EA9D}"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Cherie Wheatley has shown an immense improvement in her leadership roll as the Customer Services Manager for the Information and Technology Services Department at the University of the Virgin Islands. She has improved her interpersonal skills by actively listening to the needs of her colleagues and providing swift solutions to the situation.  Ms. Wheatley has transformed from a head-strong into a true leader and her demeanor is pleasant and genuine.  </a:t>
            </a:r>
          </a:p>
          <a:p>
            <a:r>
              <a:rPr lang="en-US" dirty="0" smtClean="0"/>
              <a:t> </a:t>
            </a:r>
          </a:p>
          <a:p>
            <a:r>
              <a:rPr lang="en-US" dirty="0" smtClean="0"/>
              <a:t> </a:t>
            </a:r>
          </a:p>
          <a:p>
            <a:r>
              <a:rPr lang="en-US" dirty="0" smtClean="0"/>
              <a:t>Sherna Gumbs</a:t>
            </a:r>
          </a:p>
          <a:p>
            <a:r>
              <a:rPr lang="en-US" dirty="0" smtClean="0"/>
              <a:t>Librarian II, Special Collections &amp; University Archives</a:t>
            </a:r>
          </a:p>
          <a:p>
            <a:r>
              <a:rPr lang="en-US" dirty="0" smtClean="0"/>
              <a:t>Information and Technology Services</a:t>
            </a:r>
          </a:p>
          <a:p>
            <a:r>
              <a:rPr lang="en-US" dirty="0" smtClean="0"/>
              <a:t>Ralph M. Paiewonsky Library</a:t>
            </a:r>
          </a:p>
          <a:p>
            <a:r>
              <a:rPr lang="en-US" dirty="0" smtClean="0"/>
              <a:t>University of the Virgin Islands</a:t>
            </a:r>
            <a:br>
              <a:rPr lang="en-US" dirty="0" smtClean="0"/>
            </a:br>
            <a:r>
              <a:rPr lang="en-US" dirty="0" smtClean="0"/>
              <a:t>#2 John Brewer's Bay</a:t>
            </a:r>
            <a:br>
              <a:rPr lang="en-US" dirty="0" smtClean="0"/>
            </a:br>
            <a:r>
              <a:rPr lang="en-US" dirty="0" smtClean="0"/>
              <a:t>St.Thomas, Virgin Islands  00802-9990</a:t>
            </a:r>
          </a:p>
          <a:p>
            <a:endParaRPr lang="en-US" dirty="0"/>
          </a:p>
        </p:txBody>
      </p:sp>
      <p:sp>
        <p:nvSpPr>
          <p:cNvPr id="3" name="Slide Number Placeholder 2"/>
          <p:cNvSpPr>
            <a:spLocks noGrp="1"/>
          </p:cNvSpPr>
          <p:nvPr>
            <p:ph type="sldNum" sz="quarter" idx="12"/>
          </p:nvPr>
        </p:nvSpPr>
        <p:spPr/>
        <p:txBody>
          <a:bodyPr/>
          <a:lstStyle/>
          <a:p>
            <a:fld id="{B42B7C7A-3B52-4D1C-8D3C-A7BB58D8EA9D}" type="slidenum">
              <a:rPr lang="en-US" smtClean="0"/>
              <a:pPr/>
              <a:t>18</a:t>
            </a:fld>
            <a:endParaRPr lang="en-US" dirty="0"/>
          </a:p>
        </p:txBody>
      </p:sp>
      <p:sp>
        <p:nvSpPr>
          <p:cNvPr id="4" name="Title 3"/>
          <p:cNvSpPr>
            <a:spLocks noGrp="1"/>
          </p:cNvSpPr>
          <p:nvPr>
            <p:ph type="title"/>
          </p:nvPr>
        </p:nvSpPr>
        <p:spPr/>
        <p:txBody>
          <a:bodyPr/>
          <a:lstStyle/>
          <a:p>
            <a:r>
              <a:rPr lang="en-US" dirty="0" smtClean="0"/>
              <a:t>Staff  Comments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85000" lnSpcReduction="10000"/>
          </a:bodyPr>
          <a:lstStyle/>
          <a:p>
            <a:r>
              <a:rPr lang="en-US" dirty="0" smtClean="0"/>
              <a:t>Cherie Wheatley has improved her leadership skills.  In the past,  other staff members were intimidated by her strong personality and thought she was a bully. Over the past year Cherie has the changed the way that she approaches other staff members and the staff has really grown to value her leadership style.  Staff sees her as a leader with whom you can express concerns and get them resolved.  As the only customer service manager on campus she is setting example for other departments around campus and others are attempting to imitate her leadership style.  </a:t>
            </a:r>
          </a:p>
          <a:p>
            <a:r>
              <a:rPr lang="en-US" dirty="0" smtClean="0"/>
              <a:t> </a:t>
            </a:r>
          </a:p>
          <a:p>
            <a:r>
              <a:rPr lang="en-US" dirty="0" smtClean="0"/>
              <a:t>Dawn Matthew</a:t>
            </a:r>
          </a:p>
          <a:p>
            <a:r>
              <a:rPr lang="en-US" dirty="0" smtClean="0"/>
              <a:t>IT Specialist II</a:t>
            </a:r>
          </a:p>
          <a:p>
            <a:r>
              <a:rPr lang="en-US" dirty="0" smtClean="0"/>
              <a:t>University of the Virgin Islands</a:t>
            </a:r>
          </a:p>
          <a:p>
            <a:endParaRPr lang="en-US" dirty="0" smtClean="0"/>
          </a:p>
          <a:p>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B42B7C7A-3B52-4D1C-8D3C-A7BB58D8EA9D}"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idx="1"/>
          </p:nvPr>
        </p:nvSpPr>
        <p:spPr>
          <a:xfrm>
            <a:off x="304800" y="914400"/>
            <a:ext cx="8382000" cy="5257800"/>
          </a:xfrm>
          <a:ln/>
        </p:spPr>
        <p:txBody>
          <a:bodyPr>
            <a:normAutofit lnSpcReduction="10000"/>
          </a:bodyPr>
          <a:lstStyle/>
          <a:p>
            <a:pPr marL="304800" indent="-304800">
              <a:spcBef>
                <a:spcPct val="0"/>
              </a:spcBef>
            </a:pPr>
            <a:endParaRPr lang="en-US" sz="2800" b="1" dirty="0"/>
          </a:p>
          <a:p>
            <a:pPr marL="304800" indent="-304800">
              <a:spcBef>
                <a:spcPts val="700"/>
              </a:spcBef>
            </a:pPr>
            <a:r>
              <a:rPr lang="en-US" sz="2800" b="1" dirty="0" smtClean="0"/>
              <a:t>Abstract Summary</a:t>
            </a:r>
            <a:endParaRPr lang="en-US" sz="2800" dirty="0"/>
          </a:p>
          <a:p>
            <a:pPr marL="304800" indent="-304800">
              <a:spcBef>
                <a:spcPts val="700"/>
              </a:spcBef>
            </a:pPr>
            <a:r>
              <a:rPr lang="en-US" sz="2800" b="1" dirty="0" smtClean="0"/>
              <a:t>Introduction/Background</a:t>
            </a:r>
          </a:p>
          <a:p>
            <a:pPr marL="304800" indent="-304800">
              <a:spcBef>
                <a:spcPts val="700"/>
              </a:spcBef>
            </a:pPr>
            <a:r>
              <a:rPr lang="en-US" sz="2800" b="1" dirty="0" smtClean="0"/>
              <a:t>Goals of the Leadership Institute Project</a:t>
            </a:r>
          </a:p>
          <a:p>
            <a:pPr marL="304800" indent="-304800">
              <a:spcBef>
                <a:spcPts val="700"/>
              </a:spcBef>
            </a:pPr>
            <a:r>
              <a:rPr lang="en-US" sz="2800" b="1" dirty="0" smtClean="0"/>
              <a:t>Project Resources Needed</a:t>
            </a:r>
          </a:p>
          <a:p>
            <a:pPr marL="304800" indent="-304800">
              <a:spcBef>
                <a:spcPts val="700"/>
              </a:spcBef>
            </a:pPr>
            <a:r>
              <a:rPr lang="en-US" sz="2800" b="1" dirty="0" smtClean="0"/>
              <a:t>Uncovering the Immunity to Change Challenge</a:t>
            </a:r>
          </a:p>
          <a:p>
            <a:pPr marL="304800" indent="-304800">
              <a:spcBef>
                <a:spcPts val="700"/>
              </a:spcBef>
            </a:pPr>
            <a:r>
              <a:rPr lang="en-US" sz="2800" b="1" dirty="0" smtClean="0"/>
              <a:t>Recovery – Calming the Storm</a:t>
            </a:r>
          </a:p>
          <a:p>
            <a:pPr marL="304800" indent="-304800">
              <a:spcBef>
                <a:spcPts val="700"/>
              </a:spcBef>
            </a:pPr>
            <a:r>
              <a:rPr lang="en-US" sz="2800" b="1" dirty="0" smtClean="0"/>
              <a:t>Future Goals for Staff Development</a:t>
            </a:r>
          </a:p>
          <a:p>
            <a:pPr marL="304800" indent="-304800">
              <a:spcBef>
                <a:spcPts val="700"/>
              </a:spcBef>
            </a:pPr>
            <a:r>
              <a:rPr lang="en-US" sz="2800" b="1" dirty="0" smtClean="0"/>
              <a:t>Summary and Conclusion</a:t>
            </a:r>
          </a:p>
          <a:p>
            <a:pPr marL="304800" indent="-304800">
              <a:spcBef>
                <a:spcPts val="700"/>
              </a:spcBef>
            </a:pPr>
            <a:r>
              <a:rPr lang="en-US" sz="2800" b="1" dirty="0" smtClean="0"/>
              <a:t>Q </a:t>
            </a:r>
            <a:r>
              <a:rPr lang="en-US" sz="2800" b="1" dirty="0"/>
              <a:t>&amp; A</a:t>
            </a:r>
          </a:p>
        </p:txBody>
      </p:sp>
      <p:sp>
        <p:nvSpPr>
          <p:cNvPr id="6148" name="Rectangle 4"/>
          <p:cNvSpPr>
            <a:spLocks noGrp="1" noChangeArrowheads="1"/>
          </p:cNvSpPr>
          <p:nvPr>
            <p:ph type="title"/>
          </p:nvPr>
        </p:nvSpPr>
        <p:spPr>
          <a:ln/>
        </p:spPr>
        <p:txBody>
          <a:bodyPr>
            <a:normAutofit/>
          </a:bodyPr>
          <a:lstStyle/>
          <a:p>
            <a:pPr algn="ctr"/>
            <a:r>
              <a:rPr lang="en-US" dirty="0" smtClean="0"/>
              <a:t>OUTLINE</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fontScale="92500" lnSpcReduction="10000"/>
          </a:bodyPr>
          <a:lstStyle/>
          <a:p>
            <a:r>
              <a:rPr lang="en-US" dirty="0" smtClean="0"/>
              <a:t>There have been several notable changes in the Cherie Wheatley’s leadership style over the past year.  Ms. Wheatley is much more efficient at listening to and assisting with problems that may arise on the job.  She is able to give constructive criticism in a form that is not offensive and allows me to fully understand her views.   I am much happier to work with her today vs. last year and I feel much more confident in her leadership. </a:t>
            </a:r>
          </a:p>
          <a:p>
            <a:r>
              <a:rPr lang="en-US" dirty="0" smtClean="0"/>
              <a:t> </a:t>
            </a:r>
          </a:p>
          <a:p>
            <a:r>
              <a:rPr lang="en-US" b="1" dirty="0" smtClean="0"/>
              <a:t>Christine S.L. Freeland</a:t>
            </a:r>
          </a:p>
          <a:p>
            <a:r>
              <a:rPr lang="en-US" b="1" dirty="0" smtClean="0"/>
              <a:t>Library Specialist I</a:t>
            </a:r>
            <a:endParaRPr lang="en-US" dirty="0" smtClean="0"/>
          </a:p>
          <a:p>
            <a:r>
              <a:rPr lang="en-US" dirty="0" smtClean="0"/>
              <a:t>Life is a journey not a destination...enjoy the scenery</a:t>
            </a:r>
          </a:p>
          <a:p>
            <a:r>
              <a:rPr lang="en-US" dirty="0" smtClean="0"/>
              <a:t> </a:t>
            </a:r>
          </a:p>
          <a:p>
            <a:endParaRPr lang="en-US" dirty="0"/>
          </a:p>
        </p:txBody>
      </p:sp>
      <p:sp>
        <p:nvSpPr>
          <p:cNvPr id="3" name="Slide Number Placeholder 2"/>
          <p:cNvSpPr>
            <a:spLocks noGrp="1"/>
          </p:cNvSpPr>
          <p:nvPr>
            <p:ph type="sldNum" sz="quarter" idx="12"/>
          </p:nvPr>
        </p:nvSpPr>
        <p:spPr/>
        <p:txBody>
          <a:bodyPr/>
          <a:lstStyle/>
          <a:p>
            <a:fld id="{B42B7C7A-3B52-4D1C-8D3C-A7BB58D8EA9D}"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Because we have a small staff, sometimes tasks are floating around looking for a leader. I believe that the leadership training is helping Celia recognize when to be proactive and step up to the leadership role, rather than waiting to have the role thrust upon her. This is a significant contribution to the organization as there are always multiple simultaneous projects requiring high level support for effective management. Celia’s professional development is helping her fill this gap.</a:t>
            </a:r>
          </a:p>
          <a:p>
            <a:r>
              <a:rPr lang="en-US" dirty="0" smtClean="0"/>
              <a:t> </a:t>
            </a:r>
          </a:p>
          <a:p>
            <a:r>
              <a:rPr lang="en-US" dirty="0" smtClean="0"/>
              <a:t> </a:t>
            </a:r>
          </a:p>
          <a:p>
            <a:r>
              <a:rPr lang="en-US" dirty="0" smtClean="0"/>
              <a:t>Judith V. Rogers</a:t>
            </a:r>
          </a:p>
          <a:p>
            <a:r>
              <a:rPr lang="en-US" dirty="0" smtClean="0"/>
              <a:t>Manager, Learning Resources &amp; Faculty Technology Support Information &amp; Technology Services </a:t>
            </a:r>
          </a:p>
          <a:p>
            <a:r>
              <a:rPr lang="en-US" dirty="0" smtClean="0"/>
              <a:t>Information and Technology Services</a:t>
            </a:r>
          </a:p>
          <a:p>
            <a:r>
              <a:rPr lang="en-US" dirty="0" smtClean="0"/>
              <a:t>University of the Virgin Islands</a:t>
            </a:r>
          </a:p>
          <a:p>
            <a:r>
              <a:rPr lang="en-US" dirty="0" smtClean="0"/>
              <a:t>RR01 Box 10,000</a:t>
            </a:r>
          </a:p>
          <a:p>
            <a:r>
              <a:rPr lang="en-US" dirty="0" err="1" smtClean="0"/>
              <a:t>Kingshill</a:t>
            </a:r>
            <a:r>
              <a:rPr lang="en-US" dirty="0" smtClean="0"/>
              <a:t> VI  00850-9781</a:t>
            </a:r>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B42B7C7A-3B52-4D1C-8D3C-A7BB58D8EA9D}" type="slidenum">
              <a:rPr lang="en-US" smtClean="0"/>
              <a:pPr/>
              <a:t>21</a:t>
            </a:fld>
            <a:endParaRPr lang="en-US" dirty="0"/>
          </a:p>
        </p:txBody>
      </p:sp>
      <p:sp>
        <p:nvSpPr>
          <p:cNvPr id="4" name="Title 3"/>
          <p:cNvSpPr>
            <a:spLocks noGrp="1"/>
          </p:cNvSpPr>
          <p:nvPr>
            <p:ph type="title"/>
          </p:nvPr>
        </p:nvSpPr>
        <p:spPr/>
        <p:txBody>
          <a:bodyPr/>
          <a:lstStyle/>
          <a:p>
            <a:r>
              <a:rPr lang="en-US" dirty="0" smtClean="0"/>
              <a:t>Staff  Comments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70000" lnSpcReduction="20000"/>
          </a:bodyPr>
          <a:lstStyle/>
          <a:p>
            <a:r>
              <a:rPr lang="en-US" dirty="0" smtClean="0"/>
              <a:t>I have watched Celia Prince-Richard climb the professional ladder from a student assistant to her present position as a Librarian.  She has always been conscientious in the performance of assigned tasks. However, there has been a noticeable development where Celia takes ownership of assignments going to great lengths to ensure a successful completion.  She troubleshoots problems until the challenge is resolved, and does not hesitate in asking questions.  Thou an introvert by nature, Celia have been demonstrating confidence in herself and her abilities.  She has developed as a listener and uses information as a tool and not as something to be hoarded.  Celia’s relationship with team members continues to improve as she interacts with colleagues and patrons.</a:t>
            </a:r>
          </a:p>
          <a:p>
            <a:r>
              <a:rPr lang="en-US" dirty="0" smtClean="0"/>
              <a:t> </a:t>
            </a:r>
          </a:p>
          <a:p>
            <a:r>
              <a:rPr lang="en-US" dirty="0" smtClean="0"/>
              <a:t>Wenda Stephenson</a:t>
            </a:r>
          </a:p>
          <a:p>
            <a:r>
              <a:rPr lang="en-US" dirty="0" smtClean="0"/>
              <a:t>Supervisor / Cataloger</a:t>
            </a:r>
          </a:p>
          <a:p>
            <a:r>
              <a:rPr lang="en-US" dirty="0" smtClean="0"/>
              <a:t>University of the Virgin Islands</a:t>
            </a:r>
          </a:p>
          <a:p>
            <a:r>
              <a:rPr lang="en-US" dirty="0" smtClean="0"/>
              <a:t>RR01 Box 10,000</a:t>
            </a:r>
          </a:p>
          <a:p>
            <a:r>
              <a:rPr lang="en-US" dirty="0" err="1" smtClean="0"/>
              <a:t>Kingshill</a:t>
            </a:r>
            <a:r>
              <a:rPr lang="en-US" dirty="0" smtClean="0"/>
              <a:t> VI  00850-9781</a:t>
            </a:r>
          </a:p>
          <a:p>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B42B7C7A-3B52-4D1C-8D3C-A7BB58D8EA9D}"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B42B7C7A-3B52-4D1C-8D3C-A7BB58D8EA9D}" type="slidenum">
              <a:rPr lang="en-US" smtClean="0"/>
              <a:pPr/>
              <a:t>23</a:t>
            </a:fld>
            <a:endParaRPr lang="en-US" dirty="0"/>
          </a:p>
        </p:txBody>
      </p:sp>
      <p:sp>
        <p:nvSpPr>
          <p:cNvPr id="2" name="Title 1"/>
          <p:cNvSpPr>
            <a:spLocks noGrp="1"/>
          </p:cNvSpPr>
          <p:nvPr>
            <p:ph type="title"/>
          </p:nvPr>
        </p:nvSpPr>
        <p:spPr/>
        <p:txBody>
          <a:bodyPr/>
          <a:lstStyle/>
          <a:p>
            <a:pPr algn="ctr"/>
            <a:r>
              <a:rPr lang="en-US" dirty="0" smtClean="0"/>
              <a:t>Q &amp; A</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this project, we saw examples of immunity to change lack of emotional intelligence and a need to develop leadership skills at all levels in the organization.  This project focuses on all of these areas including an assessment of the level of satisfaction of both staff and customers.  </a:t>
            </a:r>
          </a:p>
          <a:p>
            <a:endParaRPr lang="en-US" dirty="0"/>
          </a:p>
        </p:txBody>
      </p:sp>
      <p:sp>
        <p:nvSpPr>
          <p:cNvPr id="3" name="Slide Number Placeholder 2"/>
          <p:cNvSpPr>
            <a:spLocks noGrp="1"/>
          </p:cNvSpPr>
          <p:nvPr>
            <p:ph type="sldNum" sz="quarter" idx="12"/>
          </p:nvPr>
        </p:nvSpPr>
        <p:spPr/>
        <p:txBody>
          <a:bodyPr/>
          <a:lstStyle/>
          <a:p>
            <a:fld id="{B42B7C7A-3B52-4D1C-8D3C-A7BB58D8EA9D}" type="slidenum">
              <a:rPr lang="en-US" smtClean="0"/>
              <a:pPr/>
              <a:t>3</a:t>
            </a:fld>
            <a:endParaRPr lang="en-US" dirty="0"/>
          </a:p>
        </p:txBody>
      </p:sp>
      <p:sp>
        <p:nvSpPr>
          <p:cNvPr id="4" name="Title 3"/>
          <p:cNvSpPr>
            <a:spLocks noGrp="1"/>
          </p:cNvSpPr>
          <p:nvPr>
            <p:ph type="title"/>
          </p:nvPr>
        </p:nvSpPr>
        <p:spPr/>
        <p:txBody>
          <a:bodyPr/>
          <a:lstStyle/>
          <a:p>
            <a:r>
              <a:rPr lang="en-US" dirty="0" smtClean="0"/>
              <a:t>Abstract Summary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915400" cy="5257800"/>
          </a:xfrm>
        </p:spPr>
        <p:txBody>
          <a:bodyPr/>
          <a:lstStyle/>
          <a:p>
            <a:r>
              <a:rPr lang="en-US" dirty="0" smtClean="0"/>
              <a:t>In 2005, technology </a:t>
            </a:r>
            <a:r>
              <a:rPr lang="en-US" dirty="0"/>
              <a:t>and library resources </a:t>
            </a:r>
            <a:r>
              <a:rPr lang="en-US" dirty="0" smtClean="0"/>
              <a:t>merged into </a:t>
            </a:r>
            <a:r>
              <a:rPr lang="en-US" dirty="0"/>
              <a:t>a single </a:t>
            </a:r>
            <a:r>
              <a:rPr lang="en-US" dirty="0" smtClean="0"/>
              <a:t>component called Information and Technology Services (ITS)</a:t>
            </a:r>
            <a:endParaRPr lang="en-US" dirty="0"/>
          </a:p>
          <a:p>
            <a:pPr lvl="2"/>
            <a:r>
              <a:rPr lang="en-US" dirty="0" smtClean="0"/>
              <a:t>Improve services to constituents </a:t>
            </a:r>
          </a:p>
          <a:p>
            <a:pPr lvl="2"/>
            <a:r>
              <a:rPr lang="en-US" dirty="0" smtClean="0"/>
              <a:t>Maximize resources</a:t>
            </a:r>
          </a:p>
          <a:p>
            <a:pPr>
              <a:buNone/>
            </a:pPr>
            <a:endParaRPr lang="en-US" dirty="0" smtClean="0"/>
          </a:p>
          <a:p>
            <a:r>
              <a:rPr lang="en-US" dirty="0" smtClean="0"/>
              <a:t>In 2008, ITS merged the circulation desk and the call center units.</a:t>
            </a:r>
            <a:endParaRPr lang="en-US" dirty="0"/>
          </a:p>
        </p:txBody>
      </p:sp>
      <p:sp>
        <p:nvSpPr>
          <p:cNvPr id="4" name="Slide Number Placeholder 3"/>
          <p:cNvSpPr>
            <a:spLocks noGrp="1"/>
          </p:cNvSpPr>
          <p:nvPr>
            <p:ph type="sldNum" sz="quarter" idx="12"/>
          </p:nvPr>
        </p:nvSpPr>
        <p:spPr/>
        <p:txBody>
          <a:bodyPr/>
          <a:lstStyle/>
          <a:p>
            <a:fld id="{B42B7C7A-3B52-4D1C-8D3C-A7BB58D8EA9D}" type="slidenum">
              <a:rPr lang="en-US" smtClean="0"/>
              <a:pPr/>
              <a:t>4</a:t>
            </a:fld>
            <a:endParaRPr lang="en-US" dirty="0"/>
          </a:p>
        </p:txBody>
      </p:sp>
      <p:sp>
        <p:nvSpPr>
          <p:cNvPr id="2" name="Title 1"/>
          <p:cNvSpPr>
            <a:spLocks noGrp="1"/>
          </p:cNvSpPr>
          <p:nvPr>
            <p:ph type="title"/>
          </p:nvPr>
        </p:nvSpPr>
        <p:spPr/>
        <p:txBody>
          <a:bodyPr>
            <a:normAutofit fontScale="90000"/>
          </a:bodyPr>
          <a:lstStyle/>
          <a:p>
            <a:pPr algn="ctr"/>
            <a:r>
              <a:rPr lang="en-US" dirty="0" smtClean="0"/>
              <a:t>Beginning of the Storm</a:t>
            </a:r>
            <a:br>
              <a:rPr lang="en-US" dirty="0" smtClean="0"/>
            </a:br>
            <a:r>
              <a:rPr lang="en-US" dirty="0" smtClean="0"/>
              <a:t>Introduction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idx="1"/>
          </p:nvPr>
        </p:nvSpPr>
        <p:spPr>
          <a:xfrm>
            <a:off x="152400" y="990600"/>
            <a:ext cx="9144000" cy="5334000"/>
          </a:xfrm>
          <a:ln/>
        </p:spPr>
        <p:txBody>
          <a:bodyPr>
            <a:normAutofit/>
          </a:bodyPr>
          <a:lstStyle/>
          <a:p>
            <a:pPr marL="304800" indent="-304800">
              <a:spcBef>
                <a:spcPct val="0"/>
              </a:spcBef>
            </a:pPr>
            <a:r>
              <a:rPr lang="en-US" sz="2500" dirty="0" smtClean="0"/>
              <a:t>Assess  the delivery of Customer Service in the Public Service area of the Information and  Technology Service (ITS) Service Desk. </a:t>
            </a:r>
          </a:p>
          <a:p>
            <a:pPr marL="304800" indent="-304800">
              <a:spcBef>
                <a:spcPct val="0"/>
              </a:spcBef>
              <a:buNone/>
            </a:pPr>
            <a:endParaRPr lang="en-US" sz="2500" dirty="0" smtClean="0"/>
          </a:p>
          <a:p>
            <a:pPr marL="304800" indent="-304800">
              <a:spcBef>
                <a:spcPct val="0"/>
              </a:spcBef>
            </a:pPr>
            <a:r>
              <a:rPr lang="en-US" sz="2500" dirty="0" smtClean="0"/>
              <a:t>Focus on improving leadership in staff.</a:t>
            </a:r>
          </a:p>
          <a:p>
            <a:pPr marL="560832" lvl="1" indent="-304800">
              <a:spcBef>
                <a:spcPct val="0"/>
              </a:spcBef>
            </a:pPr>
            <a:r>
              <a:rPr lang="en-US" sz="2500" dirty="0" smtClean="0"/>
              <a:t>Provide training opportunities.</a:t>
            </a:r>
          </a:p>
          <a:p>
            <a:pPr marL="304800" indent="-304800">
              <a:spcBef>
                <a:spcPct val="0"/>
              </a:spcBef>
            </a:pPr>
            <a:endParaRPr lang="en-US" sz="2500" dirty="0" smtClean="0"/>
          </a:p>
          <a:p>
            <a:pPr marL="304800" indent="-304800">
              <a:spcBef>
                <a:spcPct val="0"/>
              </a:spcBef>
            </a:pPr>
            <a:r>
              <a:rPr lang="en-US" sz="2500" dirty="0" smtClean="0"/>
              <a:t>Assess staff acceptance of the newly formed merger of Library circulation desk and the IT call  center.</a:t>
            </a:r>
          </a:p>
          <a:p>
            <a:pPr marL="304800" indent="-304800">
              <a:spcBef>
                <a:spcPct val="0"/>
              </a:spcBef>
            </a:pPr>
            <a:endParaRPr lang="en-US" sz="2500" dirty="0" smtClean="0"/>
          </a:p>
          <a:p>
            <a:pPr marL="304800" indent="-304800">
              <a:spcBef>
                <a:spcPct val="0"/>
              </a:spcBef>
            </a:pPr>
            <a:r>
              <a:rPr lang="en-US" sz="2500" dirty="0" smtClean="0"/>
              <a:t>Develop a process to recognize and make employees feel valued for their contribution to the success of the component.  </a:t>
            </a:r>
          </a:p>
          <a:p>
            <a:pPr marL="304800" indent="-304800">
              <a:spcBef>
                <a:spcPct val="0"/>
              </a:spcBef>
            </a:pPr>
            <a:endParaRPr lang="en-US" sz="2500" dirty="0" smtClean="0"/>
          </a:p>
          <a:p>
            <a:pPr marL="304800" indent="-304800">
              <a:spcBef>
                <a:spcPct val="0"/>
              </a:spcBef>
            </a:pPr>
            <a:endParaRPr lang="en-US" dirty="0"/>
          </a:p>
        </p:txBody>
      </p:sp>
      <p:sp>
        <p:nvSpPr>
          <p:cNvPr id="7172" name="Rectangle 4"/>
          <p:cNvSpPr>
            <a:spLocks noGrp="1" noChangeArrowheads="1"/>
          </p:cNvSpPr>
          <p:nvPr>
            <p:ph type="title"/>
          </p:nvPr>
        </p:nvSpPr>
        <p:spPr>
          <a:xfrm>
            <a:off x="0" y="152400"/>
            <a:ext cx="9144000" cy="1355725"/>
          </a:xfrm>
          <a:ln/>
        </p:spPr>
        <p:txBody>
          <a:bodyPr>
            <a:normAutofit fontScale="90000"/>
          </a:bodyPr>
          <a:lstStyle/>
          <a:p>
            <a:pPr algn="ctr"/>
            <a:r>
              <a:rPr lang="en-US" sz="3900" dirty="0" smtClean="0"/>
              <a:t>Goals of the Leadership Institute Project</a:t>
            </a:r>
            <a:r>
              <a:rPr lang="en-US" dirty="0" smtClean="0"/>
              <a:t/>
            </a:r>
            <a:br>
              <a:rPr lang="en-US" dirty="0" smtClean="0"/>
            </a:b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additive="base">
                                        <p:cTn id="7"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3">
                                            <p:txEl>
                                              <p:pRg st="2" end="2"/>
                                            </p:txEl>
                                          </p:spTgt>
                                        </p:tgtEl>
                                        <p:attrNameLst>
                                          <p:attrName>style.visibility</p:attrName>
                                        </p:attrNameLst>
                                      </p:cBhvr>
                                      <p:to>
                                        <p:strVal val="visible"/>
                                      </p:to>
                                    </p:set>
                                    <p:anim calcmode="lin" valueType="num">
                                      <p:cBhvr additive="base">
                                        <p:cTn id="13" dur="500" fill="hold"/>
                                        <p:tgtEl>
                                          <p:spTgt spid="717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3">
                                            <p:txEl>
                                              <p:pRg st="3" end="3"/>
                                            </p:txEl>
                                          </p:spTgt>
                                        </p:tgtEl>
                                        <p:attrNameLst>
                                          <p:attrName>style.visibility</p:attrName>
                                        </p:attrNameLst>
                                      </p:cBhvr>
                                      <p:to>
                                        <p:strVal val="visible"/>
                                      </p:to>
                                    </p:set>
                                    <p:anim calcmode="lin" valueType="num">
                                      <p:cBhvr additive="base">
                                        <p:cTn id="17" dur="500" fill="hold"/>
                                        <p:tgtEl>
                                          <p:spTgt spid="717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3">
                                            <p:txEl>
                                              <p:pRg st="5" end="5"/>
                                            </p:txEl>
                                          </p:spTgt>
                                        </p:tgtEl>
                                        <p:attrNameLst>
                                          <p:attrName>style.visibility</p:attrName>
                                        </p:attrNameLst>
                                      </p:cBhvr>
                                      <p:to>
                                        <p:strVal val="visible"/>
                                      </p:to>
                                    </p:set>
                                    <p:anim calcmode="lin" valueType="num">
                                      <p:cBhvr additive="base">
                                        <p:cTn id="23" dur="500" fill="hold"/>
                                        <p:tgtEl>
                                          <p:spTgt spid="717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3">
                                            <p:txEl>
                                              <p:pRg st="7" end="7"/>
                                            </p:txEl>
                                          </p:spTgt>
                                        </p:tgtEl>
                                        <p:attrNameLst>
                                          <p:attrName>style.visibility</p:attrName>
                                        </p:attrNameLst>
                                      </p:cBhvr>
                                      <p:to>
                                        <p:strVal val="visible"/>
                                      </p:to>
                                    </p:set>
                                    <p:anim calcmode="lin" valueType="num">
                                      <p:cBhvr additive="base">
                                        <p:cTn id="29" dur="500" fill="hold"/>
                                        <p:tgtEl>
                                          <p:spTgt spid="717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r>
              <a:rPr lang="en-US" dirty="0" smtClean="0"/>
              <a:t>Hired consultant to assess staff satisfaction with changes in work requirements.</a:t>
            </a:r>
          </a:p>
          <a:p>
            <a:endParaRPr lang="en-US" dirty="0" smtClean="0"/>
          </a:p>
          <a:p>
            <a:r>
              <a:rPr lang="en-US" dirty="0" smtClean="0"/>
              <a:t>Provide training opportunities for staff in circulation &amp; technology.</a:t>
            </a:r>
          </a:p>
          <a:p>
            <a:pPr lvl="1"/>
            <a:r>
              <a:rPr lang="en-US" dirty="0" smtClean="0"/>
              <a:t>Training for emotional intelligence.</a:t>
            </a:r>
          </a:p>
          <a:p>
            <a:endParaRPr lang="en-US" dirty="0" smtClean="0"/>
          </a:p>
          <a:p>
            <a:r>
              <a:rPr lang="en-US" dirty="0" smtClean="0"/>
              <a:t>Survey tool </a:t>
            </a:r>
            <a:r>
              <a:rPr lang="en-US" dirty="0" smtClean="0">
                <a:hlinkClick r:id="rId3"/>
              </a:rPr>
              <a:t>www.formdesk.com</a:t>
            </a:r>
            <a:r>
              <a:rPr lang="en-US" dirty="0" smtClean="0"/>
              <a:t> to assess customer satisfaction.</a:t>
            </a:r>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pPr>
              <a:buNone/>
            </a:pPr>
            <a:endParaRPr lang="en-US" dirty="0" smtClean="0"/>
          </a:p>
          <a:p>
            <a:pPr lvl="2"/>
            <a:endParaRPr lang="en-US" dirty="0"/>
          </a:p>
          <a:p>
            <a:pPr lvl="2"/>
            <a:endParaRPr lang="en-US" dirty="0" smtClean="0"/>
          </a:p>
        </p:txBody>
      </p:sp>
      <p:sp>
        <p:nvSpPr>
          <p:cNvPr id="4" name="Slide Number Placeholder 3"/>
          <p:cNvSpPr>
            <a:spLocks noGrp="1"/>
          </p:cNvSpPr>
          <p:nvPr>
            <p:ph type="sldNum" sz="quarter" idx="12"/>
          </p:nvPr>
        </p:nvSpPr>
        <p:spPr/>
        <p:txBody>
          <a:bodyPr/>
          <a:lstStyle/>
          <a:p>
            <a:fld id="{B42B7C7A-3B52-4D1C-8D3C-A7BB58D8EA9D}" type="slidenum">
              <a:rPr lang="en-US" smtClean="0"/>
              <a:pPr/>
              <a:t>6</a:t>
            </a:fld>
            <a:endParaRPr lang="en-US" dirty="0"/>
          </a:p>
        </p:txBody>
      </p:sp>
      <p:sp>
        <p:nvSpPr>
          <p:cNvPr id="2" name="Title 1"/>
          <p:cNvSpPr>
            <a:spLocks noGrp="1"/>
          </p:cNvSpPr>
          <p:nvPr>
            <p:ph type="title"/>
          </p:nvPr>
        </p:nvSpPr>
        <p:spPr/>
        <p:txBody>
          <a:bodyPr>
            <a:normAutofit/>
          </a:bodyPr>
          <a:lstStyle/>
          <a:p>
            <a:pPr algn="ctr"/>
            <a:r>
              <a:rPr lang="en-US" dirty="0" smtClean="0"/>
              <a:t>Project resources needed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smtClean="0"/>
              <a:t>One year after the merger individuals working at the desk were not happy with the merger.  </a:t>
            </a:r>
          </a:p>
          <a:p>
            <a:pPr lvl="0">
              <a:buNone/>
            </a:pPr>
            <a:endParaRPr lang="en-US" dirty="0" smtClean="0"/>
          </a:p>
          <a:p>
            <a:pPr lvl="0"/>
            <a:r>
              <a:rPr lang="en-US" dirty="0" smtClean="0"/>
              <a:t>As a result, we hired an outside consultant in Sept 09 to perform an audit of ITS Service Desk on St. Thomas campus.</a:t>
            </a:r>
          </a:p>
          <a:p>
            <a:pPr lvl="0"/>
            <a:endParaRPr lang="en-US" dirty="0" smtClean="0"/>
          </a:p>
          <a:p>
            <a:pPr lvl="0"/>
            <a:r>
              <a:rPr lang="en-US" dirty="0" smtClean="0"/>
              <a:t>The consultant interviewed each service desk employee on the St. Thomas campus to determine their conflicts with management and or the merger of the circulation and IT helpdesk functions.</a:t>
            </a:r>
          </a:p>
          <a:p>
            <a:endParaRPr lang="en-US" dirty="0"/>
          </a:p>
        </p:txBody>
      </p:sp>
      <p:sp>
        <p:nvSpPr>
          <p:cNvPr id="3" name="Slide Number Placeholder 2"/>
          <p:cNvSpPr>
            <a:spLocks noGrp="1"/>
          </p:cNvSpPr>
          <p:nvPr>
            <p:ph type="sldNum" sz="quarter" idx="12"/>
          </p:nvPr>
        </p:nvSpPr>
        <p:spPr/>
        <p:txBody>
          <a:bodyPr/>
          <a:lstStyle/>
          <a:p>
            <a:fld id="{B42B7C7A-3B52-4D1C-8D3C-A7BB58D8EA9D}" type="slidenum">
              <a:rPr lang="en-US" smtClean="0"/>
              <a:pPr/>
              <a:t>7</a:t>
            </a:fld>
            <a:endParaRPr lang="en-US" dirty="0"/>
          </a:p>
        </p:txBody>
      </p:sp>
      <p:sp>
        <p:nvSpPr>
          <p:cNvPr id="4" name="Title 3"/>
          <p:cNvSpPr>
            <a:spLocks noGrp="1"/>
          </p:cNvSpPr>
          <p:nvPr>
            <p:ph type="title"/>
          </p:nvPr>
        </p:nvSpPr>
        <p:spPr/>
        <p:txBody>
          <a:bodyPr>
            <a:normAutofit fontScale="90000"/>
          </a:bodyPr>
          <a:lstStyle/>
          <a:p>
            <a:pPr algn="ctr"/>
            <a:r>
              <a:rPr lang="en-US" dirty="0" smtClean="0"/>
              <a:t>Uncovering the Immunity to Change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686800" cy="5257800"/>
          </a:xfrm>
        </p:spPr>
        <p:txBody>
          <a:bodyPr>
            <a:normAutofit lnSpcReduction="10000"/>
          </a:bodyPr>
          <a:lstStyle/>
          <a:p>
            <a:r>
              <a:rPr lang="en-US" dirty="0" smtClean="0"/>
              <a:t>Staff resistance to cross-functional organizational structure at the desk</a:t>
            </a:r>
          </a:p>
          <a:p>
            <a:endParaRPr lang="en-US" dirty="0" smtClean="0"/>
          </a:p>
          <a:p>
            <a:r>
              <a:rPr lang="en-US" dirty="0" smtClean="0"/>
              <a:t>Staff lacked the understanding of institutional priorities</a:t>
            </a:r>
          </a:p>
          <a:p>
            <a:endParaRPr lang="en-US" dirty="0" smtClean="0"/>
          </a:p>
          <a:p>
            <a:r>
              <a:rPr lang="en-US" dirty="0" smtClean="0"/>
              <a:t>Limited opportunities for building capacity of some service desk staff for resolving circulation or technology requests</a:t>
            </a:r>
          </a:p>
          <a:p>
            <a:endParaRPr lang="en-US" dirty="0" smtClean="0"/>
          </a:p>
          <a:p>
            <a:r>
              <a:rPr lang="en-US" dirty="0" smtClean="0"/>
              <a:t>Limited opportunities for overall staff development.</a:t>
            </a:r>
            <a:endParaRPr lang="en-US" dirty="0"/>
          </a:p>
        </p:txBody>
      </p:sp>
      <p:sp>
        <p:nvSpPr>
          <p:cNvPr id="4" name="Slide Number Placeholder 3"/>
          <p:cNvSpPr>
            <a:spLocks noGrp="1"/>
          </p:cNvSpPr>
          <p:nvPr>
            <p:ph type="sldNum" sz="quarter" idx="12"/>
          </p:nvPr>
        </p:nvSpPr>
        <p:spPr/>
        <p:txBody>
          <a:bodyPr/>
          <a:lstStyle/>
          <a:p>
            <a:fld id="{B42B7C7A-3B52-4D1C-8D3C-A7BB58D8EA9D}" type="slidenum">
              <a:rPr lang="en-US" smtClean="0"/>
              <a:pPr/>
              <a:t>8</a:t>
            </a:fld>
            <a:endParaRPr lang="en-US" dirty="0"/>
          </a:p>
        </p:txBody>
      </p:sp>
      <p:sp>
        <p:nvSpPr>
          <p:cNvPr id="2" name="Title 1"/>
          <p:cNvSpPr>
            <a:spLocks noGrp="1"/>
          </p:cNvSpPr>
          <p:nvPr>
            <p:ph type="title"/>
          </p:nvPr>
        </p:nvSpPr>
        <p:spPr/>
        <p:txBody>
          <a:bodyPr>
            <a:normAutofit fontScale="90000"/>
          </a:bodyPr>
          <a:lstStyle/>
          <a:p>
            <a:pPr algn="ctr"/>
            <a:r>
              <a:rPr lang="en-US" dirty="0" smtClean="0"/>
              <a:t>Visible Commitment Issues</a:t>
            </a:r>
            <a:br>
              <a:rPr lang="en-US" dirty="0" smtClean="0"/>
            </a:br>
            <a:r>
              <a:rPr lang="en-US" dirty="0" smtClean="0"/>
              <a:t>(Behavioral)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Staff needed leadership and direction</a:t>
            </a:r>
          </a:p>
          <a:p>
            <a:pPr lvl="0"/>
            <a:r>
              <a:rPr lang="en-US" dirty="0" smtClean="0"/>
              <a:t>Staff felt that </a:t>
            </a:r>
            <a:r>
              <a:rPr lang="en-US" dirty="0" smtClean="0"/>
              <a:t>management  </a:t>
            </a:r>
            <a:r>
              <a:rPr lang="en-US" dirty="0" smtClean="0"/>
              <a:t>was distant, not accessible or connected to the Service Desk Staff</a:t>
            </a:r>
          </a:p>
          <a:p>
            <a:r>
              <a:rPr lang="en-US" dirty="0" smtClean="0"/>
              <a:t>Staff needed an opportunity and forum to share ideas, problems and give their input in policies and procedures that affect their work at the service desk. </a:t>
            </a:r>
          </a:p>
          <a:p>
            <a:r>
              <a:rPr lang="en-US" dirty="0" smtClean="0"/>
              <a:t>Staff needed to feel valued. </a:t>
            </a:r>
          </a:p>
          <a:p>
            <a:endParaRPr lang="en-US" dirty="0"/>
          </a:p>
        </p:txBody>
      </p:sp>
      <p:sp>
        <p:nvSpPr>
          <p:cNvPr id="3" name="Slide Number Placeholder 2"/>
          <p:cNvSpPr>
            <a:spLocks noGrp="1"/>
          </p:cNvSpPr>
          <p:nvPr>
            <p:ph type="sldNum" sz="quarter" idx="12"/>
          </p:nvPr>
        </p:nvSpPr>
        <p:spPr/>
        <p:txBody>
          <a:bodyPr/>
          <a:lstStyle/>
          <a:p>
            <a:fld id="{B42B7C7A-3B52-4D1C-8D3C-A7BB58D8EA9D}" type="slidenum">
              <a:rPr lang="en-US" smtClean="0"/>
              <a:pPr/>
              <a:t>9</a:t>
            </a:fld>
            <a:endParaRPr lang="en-US" dirty="0"/>
          </a:p>
        </p:txBody>
      </p:sp>
      <p:sp>
        <p:nvSpPr>
          <p:cNvPr id="4" name="Title 3"/>
          <p:cNvSpPr>
            <a:spLocks noGrp="1"/>
          </p:cNvSpPr>
          <p:nvPr>
            <p:ph type="title"/>
          </p:nvPr>
        </p:nvSpPr>
        <p:spPr/>
        <p:txBody>
          <a:bodyPr>
            <a:normAutofit fontScale="90000"/>
          </a:bodyPr>
          <a:lstStyle/>
          <a:p>
            <a:pPr algn="ctr"/>
            <a:r>
              <a:rPr lang="en-US" dirty="0" smtClean="0"/>
              <a:t>Study Revealed Hidden Competing Commitments</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4896</TotalTime>
  <Pages>0</Pages>
  <Words>1773</Words>
  <Characters>0</Characters>
  <Application>Microsoft Office PowerPoint</Application>
  <PresentationFormat>On-screen Show (4:3)</PresentationFormat>
  <Lines>0</Lines>
  <Paragraphs>233</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  University of the Virgin Islands</vt:lpstr>
      <vt:lpstr>OUTLINE</vt:lpstr>
      <vt:lpstr>Abstract Summary</vt:lpstr>
      <vt:lpstr>Beginning of the Storm Introduction</vt:lpstr>
      <vt:lpstr>Goals of the Leadership Institute Project </vt:lpstr>
      <vt:lpstr>Project resources needed</vt:lpstr>
      <vt:lpstr>Uncovering the Immunity to Change</vt:lpstr>
      <vt:lpstr>Visible Commitment Issues (Behavioral)</vt:lpstr>
      <vt:lpstr>Study Revealed Hidden Competing Commitments </vt:lpstr>
      <vt:lpstr>Calming the Storm</vt:lpstr>
      <vt:lpstr>Slide 11</vt:lpstr>
      <vt:lpstr>Slide 12</vt:lpstr>
      <vt:lpstr>Slide 13</vt:lpstr>
      <vt:lpstr>Future Goals for Staff Development</vt:lpstr>
      <vt:lpstr>Summary and Conclusion</vt:lpstr>
      <vt:lpstr>Leadership is……….</vt:lpstr>
      <vt:lpstr>Slide 17</vt:lpstr>
      <vt:lpstr>Staff  Comments </vt:lpstr>
      <vt:lpstr>Slide 19</vt:lpstr>
      <vt:lpstr>Slide 20</vt:lpstr>
      <vt:lpstr>Staff  Comments </vt:lpstr>
      <vt:lpstr>Slide 22</vt:lpstr>
      <vt:lpstr>Q &amp; 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LIB_User</dc:creator>
  <cp:lastModifiedBy>Information Technology</cp:lastModifiedBy>
  <cp:revision>279</cp:revision>
  <dcterms:modified xsi:type="dcterms:W3CDTF">2010-06-11T17:49:48Z</dcterms:modified>
</cp:coreProperties>
</file>