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61" r:id="rId3"/>
    <p:sldId id="259" r:id="rId4"/>
    <p:sldId id="278" r:id="rId5"/>
    <p:sldId id="269" r:id="rId6"/>
    <p:sldId id="263" r:id="rId7"/>
    <p:sldId id="258" r:id="rId8"/>
    <p:sldId id="260" r:id="rId9"/>
    <p:sldId id="262" r:id="rId10"/>
    <p:sldId id="264" r:id="rId11"/>
    <p:sldId id="270" r:id="rId12"/>
    <p:sldId id="271" r:id="rId13"/>
    <p:sldId id="266" r:id="rId14"/>
    <p:sldId id="267" r:id="rId15"/>
    <p:sldId id="277" r:id="rId16"/>
    <p:sldId id="268" r:id="rId17"/>
    <p:sldId id="273" r:id="rId18"/>
    <p:sldId id="274" r:id="rId19"/>
    <p:sldId id="275" r:id="rId20"/>
    <p:sldId id="276" r:id="rId21"/>
    <p:sldId id="272" r:id="rId22"/>
    <p:sldId id="279" r:id="rId23"/>
    <p:sldId id="280"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51" autoAdjust="0"/>
  </p:normalViewPr>
  <p:slideViewPr>
    <p:cSldViewPr>
      <p:cViewPr>
        <p:scale>
          <a:sx n="75" d="100"/>
          <a:sy n="75" d="100"/>
        </p:scale>
        <p:origin x="-3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9DF98E-A8E6-44C3-9CCB-7AD905436FA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5E83F1CC-4724-4D74-8B3B-8C5180F5A46E}">
      <dgm:prSet phldrT="[Text]"/>
      <dgm:spPr/>
      <dgm:t>
        <a:bodyPr/>
        <a:lstStyle/>
        <a:p>
          <a:r>
            <a:rPr lang="en-US" dirty="0" smtClean="0"/>
            <a:t>Preparation – Finding out about Digitization</a:t>
          </a:r>
          <a:endParaRPr lang="en-US" dirty="0"/>
        </a:p>
      </dgm:t>
    </dgm:pt>
    <dgm:pt modelId="{620F6530-9EB5-4789-A11E-F8EAB9604759}" type="parTrans" cxnId="{AD212FC4-2866-4E1A-9606-BEB32BF32C27}">
      <dgm:prSet/>
      <dgm:spPr/>
      <dgm:t>
        <a:bodyPr/>
        <a:lstStyle/>
        <a:p>
          <a:endParaRPr lang="en-US"/>
        </a:p>
      </dgm:t>
    </dgm:pt>
    <dgm:pt modelId="{17747DDC-6541-4D76-94D4-6C164B6F3A56}" type="sibTrans" cxnId="{AD212FC4-2866-4E1A-9606-BEB32BF32C27}">
      <dgm:prSet/>
      <dgm:spPr/>
      <dgm:t>
        <a:bodyPr/>
        <a:lstStyle/>
        <a:p>
          <a:endParaRPr lang="en-US"/>
        </a:p>
      </dgm:t>
    </dgm:pt>
    <dgm:pt modelId="{A6CAAAEA-F156-43A5-8DAB-F8E2ADF2E6F1}">
      <dgm:prSet phldrT="[Text]"/>
      <dgm:spPr/>
      <dgm:t>
        <a:bodyPr/>
        <a:lstStyle/>
        <a:p>
          <a:r>
            <a:rPr lang="en-US" dirty="0" smtClean="0"/>
            <a:t>Vision/Mission – What do we want to do?</a:t>
          </a:r>
          <a:endParaRPr lang="en-US" dirty="0"/>
        </a:p>
      </dgm:t>
    </dgm:pt>
    <dgm:pt modelId="{C75C9873-25B1-4E39-9425-A5D88478680F}" type="parTrans" cxnId="{14D3C4C6-E239-498C-8963-2FDB9AEA230A}">
      <dgm:prSet/>
      <dgm:spPr/>
      <dgm:t>
        <a:bodyPr/>
        <a:lstStyle/>
        <a:p>
          <a:endParaRPr lang="en-US"/>
        </a:p>
      </dgm:t>
    </dgm:pt>
    <dgm:pt modelId="{38AB5CAB-4F59-4754-A782-B423C10579E7}" type="sibTrans" cxnId="{14D3C4C6-E239-498C-8963-2FDB9AEA230A}">
      <dgm:prSet/>
      <dgm:spPr/>
      <dgm:t>
        <a:bodyPr/>
        <a:lstStyle/>
        <a:p>
          <a:endParaRPr lang="en-US"/>
        </a:p>
      </dgm:t>
    </dgm:pt>
    <dgm:pt modelId="{B2891519-4E86-4C35-99F9-F5B8DD43C55B}">
      <dgm:prSet phldrT="[Text]"/>
      <dgm:spPr/>
      <dgm:t>
        <a:bodyPr/>
        <a:lstStyle/>
        <a:p>
          <a:r>
            <a:rPr lang="en-US" dirty="0" smtClean="0"/>
            <a:t>Adjust requirements – Prioritize and break down into phases</a:t>
          </a:r>
          <a:endParaRPr lang="en-US" dirty="0"/>
        </a:p>
      </dgm:t>
    </dgm:pt>
    <dgm:pt modelId="{1A4D1680-84FA-44CD-B8CF-97D06E95F6E6}" type="parTrans" cxnId="{0082D9C7-AF2B-4895-850D-176B3B52B4CE}">
      <dgm:prSet/>
      <dgm:spPr/>
      <dgm:t>
        <a:bodyPr/>
        <a:lstStyle/>
        <a:p>
          <a:endParaRPr lang="en-US"/>
        </a:p>
      </dgm:t>
    </dgm:pt>
    <dgm:pt modelId="{DE33AC25-2533-4546-8469-D1D32472DC14}" type="sibTrans" cxnId="{0082D9C7-AF2B-4895-850D-176B3B52B4CE}">
      <dgm:prSet/>
      <dgm:spPr/>
      <dgm:t>
        <a:bodyPr/>
        <a:lstStyle/>
        <a:p>
          <a:endParaRPr lang="en-US"/>
        </a:p>
      </dgm:t>
    </dgm:pt>
    <dgm:pt modelId="{23BCE57E-F4E7-45E6-B8EF-8D20D15B93BF}">
      <dgm:prSet phldrT="[Text]"/>
      <dgm:spPr/>
      <dgm:t>
        <a:bodyPr/>
        <a:lstStyle/>
        <a:p>
          <a:r>
            <a:rPr lang="en-US" dirty="0" smtClean="0"/>
            <a:t>Assess situation – Can it be done?</a:t>
          </a:r>
          <a:endParaRPr lang="en-US" dirty="0"/>
        </a:p>
      </dgm:t>
    </dgm:pt>
    <dgm:pt modelId="{761FBD0F-DC6B-4A3E-8A2B-1E1109E6359F}" type="parTrans" cxnId="{B61E1FB3-D722-40BE-8394-FCFC0053F5AC}">
      <dgm:prSet/>
      <dgm:spPr/>
      <dgm:t>
        <a:bodyPr/>
        <a:lstStyle/>
        <a:p>
          <a:endParaRPr lang="en-US"/>
        </a:p>
      </dgm:t>
    </dgm:pt>
    <dgm:pt modelId="{76A298CB-9B9C-4CE4-A49A-040040C6B30C}" type="sibTrans" cxnId="{B61E1FB3-D722-40BE-8394-FCFC0053F5AC}">
      <dgm:prSet/>
      <dgm:spPr/>
      <dgm:t>
        <a:bodyPr/>
        <a:lstStyle/>
        <a:p>
          <a:endParaRPr lang="en-US"/>
        </a:p>
      </dgm:t>
    </dgm:pt>
    <dgm:pt modelId="{792D76D6-AE15-45A3-8985-C0E49B28CDD9}">
      <dgm:prSet phldrT="[Text]"/>
      <dgm:spPr/>
      <dgm:t>
        <a:bodyPr/>
        <a:lstStyle/>
        <a:p>
          <a:r>
            <a:rPr lang="en-US" dirty="0" smtClean="0"/>
            <a:t>Plan the Implementation – Form Committee; present plan to admin.</a:t>
          </a:r>
          <a:endParaRPr lang="en-US" dirty="0"/>
        </a:p>
      </dgm:t>
    </dgm:pt>
    <dgm:pt modelId="{A5F99F82-A6B9-4AE4-9A34-E3B12F4F48D7}" type="parTrans" cxnId="{6F30066B-3DF3-46C8-ADEA-BD0BC1133FA0}">
      <dgm:prSet/>
      <dgm:spPr/>
      <dgm:t>
        <a:bodyPr/>
        <a:lstStyle/>
        <a:p>
          <a:endParaRPr lang="en-US"/>
        </a:p>
      </dgm:t>
    </dgm:pt>
    <dgm:pt modelId="{C1EA3A30-7370-4E13-9ABD-078CAA4D97FF}" type="sibTrans" cxnId="{6F30066B-3DF3-46C8-ADEA-BD0BC1133FA0}">
      <dgm:prSet/>
      <dgm:spPr/>
      <dgm:t>
        <a:bodyPr/>
        <a:lstStyle/>
        <a:p>
          <a:endParaRPr lang="en-US"/>
        </a:p>
      </dgm:t>
    </dgm:pt>
    <dgm:pt modelId="{7AB4916F-E77A-4BC9-9B8D-4B7C343E5F04}">
      <dgm:prSet phldrT="[Text]"/>
      <dgm:spPr/>
      <dgm:t>
        <a:bodyPr/>
        <a:lstStyle/>
        <a:p>
          <a:r>
            <a:rPr lang="en-US" dirty="0" smtClean="0"/>
            <a:t>Implement Phase I– Fall 2010</a:t>
          </a:r>
          <a:endParaRPr lang="en-US" dirty="0"/>
        </a:p>
      </dgm:t>
    </dgm:pt>
    <dgm:pt modelId="{C5A0BA4B-42F4-4EA5-A72A-B22C3F024704}" type="parTrans" cxnId="{7E17A2F5-C84E-4CE1-999C-6DC58CA7ED14}">
      <dgm:prSet/>
      <dgm:spPr/>
      <dgm:t>
        <a:bodyPr/>
        <a:lstStyle/>
        <a:p>
          <a:endParaRPr lang="en-US"/>
        </a:p>
      </dgm:t>
    </dgm:pt>
    <dgm:pt modelId="{A485F311-1E5E-4E91-9CA4-0389D02F11A8}" type="sibTrans" cxnId="{7E17A2F5-C84E-4CE1-999C-6DC58CA7ED14}">
      <dgm:prSet/>
      <dgm:spPr/>
      <dgm:t>
        <a:bodyPr/>
        <a:lstStyle/>
        <a:p>
          <a:endParaRPr lang="en-US"/>
        </a:p>
      </dgm:t>
    </dgm:pt>
    <dgm:pt modelId="{4AED3288-8528-48AC-908C-822D3382D980}">
      <dgm:prSet phldrT="[Text]"/>
      <dgm:spPr/>
      <dgm:t>
        <a:bodyPr/>
        <a:lstStyle/>
        <a:p>
          <a:r>
            <a:rPr lang="en-US" dirty="0" smtClean="0"/>
            <a:t>Assess to determine readiness for other phases</a:t>
          </a:r>
          <a:endParaRPr lang="en-US" dirty="0"/>
        </a:p>
      </dgm:t>
    </dgm:pt>
    <dgm:pt modelId="{6495CFDB-E1C1-49E5-8B3D-C64EE46C4B70}" type="parTrans" cxnId="{5ED17AF9-48A3-4CBA-9C62-80134346E75D}">
      <dgm:prSet/>
      <dgm:spPr/>
      <dgm:t>
        <a:bodyPr/>
        <a:lstStyle/>
        <a:p>
          <a:endParaRPr lang="en-US"/>
        </a:p>
      </dgm:t>
    </dgm:pt>
    <dgm:pt modelId="{23B76716-894A-4746-9A01-3B1A865F5619}" type="sibTrans" cxnId="{5ED17AF9-48A3-4CBA-9C62-80134346E75D}">
      <dgm:prSet/>
      <dgm:spPr/>
      <dgm:t>
        <a:bodyPr/>
        <a:lstStyle/>
        <a:p>
          <a:endParaRPr lang="en-US"/>
        </a:p>
      </dgm:t>
    </dgm:pt>
    <dgm:pt modelId="{A71BD4B6-A6F3-4794-BF99-5B0B069944D6}">
      <dgm:prSet phldrT="[Text]"/>
      <dgm:spPr/>
      <dgm:t>
        <a:bodyPr/>
        <a:lstStyle/>
        <a:p>
          <a:r>
            <a:rPr lang="en-US" dirty="0" smtClean="0"/>
            <a:t>Assess change</a:t>
          </a:r>
          <a:endParaRPr lang="en-US" dirty="0"/>
        </a:p>
      </dgm:t>
    </dgm:pt>
    <dgm:pt modelId="{59829B23-BB99-4290-91D5-58CBEECAA5AC}" type="parTrans" cxnId="{A870B49A-9F98-46E3-AC36-4C6D8E493C97}">
      <dgm:prSet/>
      <dgm:spPr/>
      <dgm:t>
        <a:bodyPr/>
        <a:lstStyle/>
        <a:p>
          <a:endParaRPr lang="en-US"/>
        </a:p>
      </dgm:t>
    </dgm:pt>
    <dgm:pt modelId="{52BC6E83-D6C8-481B-9D5B-16C607D01AA5}" type="sibTrans" cxnId="{A870B49A-9F98-46E3-AC36-4C6D8E493C97}">
      <dgm:prSet/>
      <dgm:spPr/>
      <dgm:t>
        <a:bodyPr/>
        <a:lstStyle/>
        <a:p>
          <a:endParaRPr lang="en-US"/>
        </a:p>
      </dgm:t>
    </dgm:pt>
    <dgm:pt modelId="{306ED17F-3CDE-43E5-AC3F-59DBDEB28263}">
      <dgm:prSet phldrT="[Text]"/>
      <dgm:spPr/>
      <dgm:t>
        <a:bodyPr/>
        <a:lstStyle/>
        <a:p>
          <a:r>
            <a:rPr lang="en-US" dirty="0" smtClean="0"/>
            <a:t>Make adjustments</a:t>
          </a:r>
          <a:endParaRPr lang="en-US" dirty="0"/>
        </a:p>
      </dgm:t>
    </dgm:pt>
    <dgm:pt modelId="{EF7A2C61-97AE-41AC-9986-7FAFE9548873}" type="parTrans" cxnId="{01D0CD47-9B4E-48B4-98B8-B8FA22384263}">
      <dgm:prSet/>
      <dgm:spPr/>
      <dgm:t>
        <a:bodyPr/>
        <a:lstStyle/>
        <a:p>
          <a:endParaRPr lang="en-US"/>
        </a:p>
      </dgm:t>
    </dgm:pt>
    <dgm:pt modelId="{70245093-6A35-479A-91D0-843B2D5E8F67}" type="sibTrans" cxnId="{01D0CD47-9B4E-48B4-98B8-B8FA22384263}">
      <dgm:prSet/>
      <dgm:spPr/>
      <dgm:t>
        <a:bodyPr/>
        <a:lstStyle/>
        <a:p>
          <a:endParaRPr lang="en-US"/>
        </a:p>
      </dgm:t>
    </dgm:pt>
    <dgm:pt modelId="{F786F8D0-A17D-426D-8C0E-4F82DD79DFDE}" type="pres">
      <dgm:prSet presAssocID="{7E9DF98E-A8E6-44C3-9CCB-7AD905436FA4}" presName="cycle" presStyleCnt="0">
        <dgm:presLayoutVars>
          <dgm:dir/>
          <dgm:resizeHandles val="exact"/>
        </dgm:presLayoutVars>
      </dgm:prSet>
      <dgm:spPr/>
      <dgm:t>
        <a:bodyPr/>
        <a:lstStyle/>
        <a:p>
          <a:endParaRPr lang="en-US"/>
        </a:p>
      </dgm:t>
    </dgm:pt>
    <dgm:pt modelId="{568A94A4-CC64-428D-8254-635C32D48540}" type="pres">
      <dgm:prSet presAssocID="{5E83F1CC-4724-4D74-8B3B-8C5180F5A46E}" presName="dummy" presStyleCnt="0"/>
      <dgm:spPr/>
    </dgm:pt>
    <dgm:pt modelId="{884909CA-0691-4AA5-8B9F-3361DDC4FB72}" type="pres">
      <dgm:prSet presAssocID="{5E83F1CC-4724-4D74-8B3B-8C5180F5A46E}" presName="node" presStyleLbl="revTx" presStyleIdx="0" presStyleCnt="9">
        <dgm:presLayoutVars>
          <dgm:bulletEnabled val="1"/>
        </dgm:presLayoutVars>
      </dgm:prSet>
      <dgm:spPr/>
      <dgm:t>
        <a:bodyPr/>
        <a:lstStyle/>
        <a:p>
          <a:endParaRPr lang="en-US"/>
        </a:p>
      </dgm:t>
    </dgm:pt>
    <dgm:pt modelId="{10F2F993-DFCC-4BB5-8D26-3ED00415292D}" type="pres">
      <dgm:prSet presAssocID="{17747DDC-6541-4D76-94D4-6C164B6F3A56}" presName="sibTrans" presStyleLbl="node1" presStyleIdx="0" presStyleCnt="9"/>
      <dgm:spPr/>
      <dgm:t>
        <a:bodyPr/>
        <a:lstStyle/>
        <a:p>
          <a:endParaRPr lang="en-US"/>
        </a:p>
      </dgm:t>
    </dgm:pt>
    <dgm:pt modelId="{32EDF225-334E-469F-BEE3-153F0A7CC78C}" type="pres">
      <dgm:prSet presAssocID="{A6CAAAEA-F156-43A5-8DAB-F8E2ADF2E6F1}" presName="dummy" presStyleCnt="0"/>
      <dgm:spPr/>
    </dgm:pt>
    <dgm:pt modelId="{CE3D03F3-0092-48CE-85D5-C5CC74EB46EE}" type="pres">
      <dgm:prSet presAssocID="{A6CAAAEA-F156-43A5-8DAB-F8E2ADF2E6F1}" presName="node" presStyleLbl="revTx" presStyleIdx="1" presStyleCnt="9">
        <dgm:presLayoutVars>
          <dgm:bulletEnabled val="1"/>
        </dgm:presLayoutVars>
      </dgm:prSet>
      <dgm:spPr/>
      <dgm:t>
        <a:bodyPr/>
        <a:lstStyle/>
        <a:p>
          <a:endParaRPr lang="en-US"/>
        </a:p>
      </dgm:t>
    </dgm:pt>
    <dgm:pt modelId="{5CB1B808-1D79-419F-A017-7B1DC09B28A7}" type="pres">
      <dgm:prSet presAssocID="{38AB5CAB-4F59-4754-A782-B423C10579E7}" presName="sibTrans" presStyleLbl="node1" presStyleIdx="1" presStyleCnt="9"/>
      <dgm:spPr/>
      <dgm:t>
        <a:bodyPr/>
        <a:lstStyle/>
        <a:p>
          <a:endParaRPr lang="en-US"/>
        </a:p>
      </dgm:t>
    </dgm:pt>
    <dgm:pt modelId="{EEFDBFB9-A73D-4A09-917C-8172F68D29CB}" type="pres">
      <dgm:prSet presAssocID="{23BCE57E-F4E7-45E6-B8EF-8D20D15B93BF}" presName="dummy" presStyleCnt="0"/>
      <dgm:spPr/>
    </dgm:pt>
    <dgm:pt modelId="{DCC9B158-2207-4A74-8EBC-E591E6E09EC6}" type="pres">
      <dgm:prSet presAssocID="{23BCE57E-F4E7-45E6-B8EF-8D20D15B93BF}" presName="node" presStyleLbl="revTx" presStyleIdx="2" presStyleCnt="9">
        <dgm:presLayoutVars>
          <dgm:bulletEnabled val="1"/>
        </dgm:presLayoutVars>
      </dgm:prSet>
      <dgm:spPr/>
      <dgm:t>
        <a:bodyPr/>
        <a:lstStyle/>
        <a:p>
          <a:endParaRPr lang="en-US"/>
        </a:p>
      </dgm:t>
    </dgm:pt>
    <dgm:pt modelId="{425F750A-5FD1-4838-B1DB-79491441C578}" type="pres">
      <dgm:prSet presAssocID="{76A298CB-9B9C-4CE4-A49A-040040C6B30C}" presName="sibTrans" presStyleLbl="node1" presStyleIdx="2" presStyleCnt="9"/>
      <dgm:spPr/>
      <dgm:t>
        <a:bodyPr/>
        <a:lstStyle/>
        <a:p>
          <a:endParaRPr lang="en-US"/>
        </a:p>
      </dgm:t>
    </dgm:pt>
    <dgm:pt modelId="{C9DDFC25-0A03-4CD5-B7BC-AA250161CF58}" type="pres">
      <dgm:prSet presAssocID="{B2891519-4E86-4C35-99F9-F5B8DD43C55B}" presName="dummy" presStyleCnt="0"/>
      <dgm:spPr/>
    </dgm:pt>
    <dgm:pt modelId="{D99E4B5A-5250-4E14-A528-F237760BA6DC}" type="pres">
      <dgm:prSet presAssocID="{B2891519-4E86-4C35-99F9-F5B8DD43C55B}" presName="node" presStyleLbl="revTx" presStyleIdx="3" presStyleCnt="9">
        <dgm:presLayoutVars>
          <dgm:bulletEnabled val="1"/>
        </dgm:presLayoutVars>
      </dgm:prSet>
      <dgm:spPr/>
      <dgm:t>
        <a:bodyPr/>
        <a:lstStyle/>
        <a:p>
          <a:endParaRPr lang="en-US"/>
        </a:p>
      </dgm:t>
    </dgm:pt>
    <dgm:pt modelId="{2B1C0F86-3DB7-4F97-B641-20279462165A}" type="pres">
      <dgm:prSet presAssocID="{DE33AC25-2533-4546-8469-D1D32472DC14}" presName="sibTrans" presStyleLbl="node1" presStyleIdx="3" presStyleCnt="9"/>
      <dgm:spPr/>
      <dgm:t>
        <a:bodyPr/>
        <a:lstStyle/>
        <a:p>
          <a:endParaRPr lang="en-US"/>
        </a:p>
      </dgm:t>
    </dgm:pt>
    <dgm:pt modelId="{05ED22EF-A840-4785-930B-8080F941BFAC}" type="pres">
      <dgm:prSet presAssocID="{792D76D6-AE15-45A3-8985-C0E49B28CDD9}" presName="dummy" presStyleCnt="0"/>
      <dgm:spPr/>
    </dgm:pt>
    <dgm:pt modelId="{F3502559-160A-4DFC-AF77-EA434D671F22}" type="pres">
      <dgm:prSet presAssocID="{792D76D6-AE15-45A3-8985-C0E49B28CDD9}" presName="node" presStyleLbl="revTx" presStyleIdx="4" presStyleCnt="9">
        <dgm:presLayoutVars>
          <dgm:bulletEnabled val="1"/>
        </dgm:presLayoutVars>
      </dgm:prSet>
      <dgm:spPr/>
      <dgm:t>
        <a:bodyPr/>
        <a:lstStyle/>
        <a:p>
          <a:endParaRPr lang="en-US"/>
        </a:p>
      </dgm:t>
    </dgm:pt>
    <dgm:pt modelId="{4C7010E4-738D-4BA7-8CC1-511540273BCE}" type="pres">
      <dgm:prSet presAssocID="{C1EA3A30-7370-4E13-9ABD-078CAA4D97FF}" presName="sibTrans" presStyleLbl="node1" presStyleIdx="4" presStyleCnt="9"/>
      <dgm:spPr/>
      <dgm:t>
        <a:bodyPr/>
        <a:lstStyle/>
        <a:p>
          <a:endParaRPr lang="en-US"/>
        </a:p>
      </dgm:t>
    </dgm:pt>
    <dgm:pt modelId="{C9C366CC-5AC8-4C43-9BE3-37E5D9F3C76B}" type="pres">
      <dgm:prSet presAssocID="{7AB4916F-E77A-4BC9-9B8D-4B7C343E5F04}" presName="dummy" presStyleCnt="0"/>
      <dgm:spPr/>
    </dgm:pt>
    <dgm:pt modelId="{093B5360-2CEF-46EB-92E5-2D7F3405CB18}" type="pres">
      <dgm:prSet presAssocID="{7AB4916F-E77A-4BC9-9B8D-4B7C343E5F04}" presName="node" presStyleLbl="revTx" presStyleIdx="5" presStyleCnt="9">
        <dgm:presLayoutVars>
          <dgm:bulletEnabled val="1"/>
        </dgm:presLayoutVars>
      </dgm:prSet>
      <dgm:spPr/>
      <dgm:t>
        <a:bodyPr/>
        <a:lstStyle/>
        <a:p>
          <a:endParaRPr lang="en-US"/>
        </a:p>
      </dgm:t>
    </dgm:pt>
    <dgm:pt modelId="{1EED554F-91B7-43D7-805E-16F17AB99319}" type="pres">
      <dgm:prSet presAssocID="{A485F311-1E5E-4E91-9CA4-0389D02F11A8}" presName="sibTrans" presStyleLbl="node1" presStyleIdx="5" presStyleCnt="9"/>
      <dgm:spPr/>
      <dgm:t>
        <a:bodyPr/>
        <a:lstStyle/>
        <a:p>
          <a:endParaRPr lang="en-US"/>
        </a:p>
      </dgm:t>
    </dgm:pt>
    <dgm:pt modelId="{B83068FF-178F-4C4E-B139-1B66C02CB2E9}" type="pres">
      <dgm:prSet presAssocID="{A71BD4B6-A6F3-4794-BF99-5B0B069944D6}" presName="dummy" presStyleCnt="0"/>
      <dgm:spPr/>
    </dgm:pt>
    <dgm:pt modelId="{535AC3CB-ACD7-4E25-BAA0-082EA7951A6D}" type="pres">
      <dgm:prSet presAssocID="{A71BD4B6-A6F3-4794-BF99-5B0B069944D6}" presName="node" presStyleLbl="revTx" presStyleIdx="6" presStyleCnt="9">
        <dgm:presLayoutVars>
          <dgm:bulletEnabled val="1"/>
        </dgm:presLayoutVars>
      </dgm:prSet>
      <dgm:spPr/>
      <dgm:t>
        <a:bodyPr/>
        <a:lstStyle/>
        <a:p>
          <a:endParaRPr lang="en-US"/>
        </a:p>
      </dgm:t>
    </dgm:pt>
    <dgm:pt modelId="{81147959-F5FF-48B6-B33C-2FBF98DFEE5C}" type="pres">
      <dgm:prSet presAssocID="{52BC6E83-D6C8-481B-9D5B-16C607D01AA5}" presName="sibTrans" presStyleLbl="node1" presStyleIdx="6" presStyleCnt="9"/>
      <dgm:spPr/>
      <dgm:t>
        <a:bodyPr/>
        <a:lstStyle/>
        <a:p>
          <a:endParaRPr lang="en-US"/>
        </a:p>
      </dgm:t>
    </dgm:pt>
    <dgm:pt modelId="{9386FDC3-6C8D-4593-B34E-658E9570C443}" type="pres">
      <dgm:prSet presAssocID="{306ED17F-3CDE-43E5-AC3F-59DBDEB28263}" presName="dummy" presStyleCnt="0"/>
      <dgm:spPr/>
    </dgm:pt>
    <dgm:pt modelId="{24F594FE-B74C-4BD2-B87A-0BB4C407047B}" type="pres">
      <dgm:prSet presAssocID="{306ED17F-3CDE-43E5-AC3F-59DBDEB28263}" presName="node" presStyleLbl="revTx" presStyleIdx="7" presStyleCnt="9">
        <dgm:presLayoutVars>
          <dgm:bulletEnabled val="1"/>
        </dgm:presLayoutVars>
      </dgm:prSet>
      <dgm:spPr/>
      <dgm:t>
        <a:bodyPr/>
        <a:lstStyle/>
        <a:p>
          <a:endParaRPr lang="en-US"/>
        </a:p>
      </dgm:t>
    </dgm:pt>
    <dgm:pt modelId="{DD50D126-F817-4725-96EC-93962CA195EA}" type="pres">
      <dgm:prSet presAssocID="{70245093-6A35-479A-91D0-843B2D5E8F67}" presName="sibTrans" presStyleLbl="node1" presStyleIdx="7" presStyleCnt="9"/>
      <dgm:spPr/>
      <dgm:t>
        <a:bodyPr/>
        <a:lstStyle/>
        <a:p>
          <a:endParaRPr lang="en-US"/>
        </a:p>
      </dgm:t>
    </dgm:pt>
    <dgm:pt modelId="{5CC621AA-DA03-4A49-B6EF-A5B5483DB472}" type="pres">
      <dgm:prSet presAssocID="{4AED3288-8528-48AC-908C-822D3382D980}" presName="dummy" presStyleCnt="0"/>
      <dgm:spPr/>
    </dgm:pt>
    <dgm:pt modelId="{270A0C80-14CC-4A0D-B7F6-D6D8563709B1}" type="pres">
      <dgm:prSet presAssocID="{4AED3288-8528-48AC-908C-822D3382D980}" presName="node" presStyleLbl="revTx" presStyleIdx="8" presStyleCnt="9">
        <dgm:presLayoutVars>
          <dgm:bulletEnabled val="1"/>
        </dgm:presLayoutVars>
      </dgm:prSet>
      <dgm:spPr/>
      <dgm:t>
        <a:bodyPr/>
        <a:lstStyle/>
        <a:p>
          <a:endParaRPr lang="en-US"/>
        </a:p>
      </dgm:t>
    </dgm:pt>
    <dgm:pt modelId="{3576CC3D-7ED7-494D-B59B-A65EE4BF2427}" type="pres">
      <dgm:prSet presAssocID="{23B76716-894A-4746-9A01-3B1A865F5619}" presName="sibTrans" presStyleLbl="node1" presStyleIdx="8" presStyleCnt="9"/>
      <dgm:spPr/>
      <dgm:t>
        <a:bodyPr/>
        <a:lstStyle/>
        <a:p>
          <a:endParaRPr lang="en-US"/>
        </a:p>
      </dgm:t>
    </dgm:pt>
  </dgm:ptLst>
  <dgm:cxnLst>
    <dgm:cxn modelId="{E3DBC693-FB86-4602-ACCE-C07827F18FDF}" type="presOf" srcId="{52BC6E83-D6C8-481B-9D5B-16C607D01AA5}" destId="{81147959-F5FF-48B6-B33C-2FBF98DFEE5C}" srcOrd="0" destOrd="0" presId="urn:microsoft.com/office/officeart/2005/8/layout/cycle1"/>
    <dgm:cxn modelId="{3B89FBF4-AFF9-47A7-8AE3-92DD806525B6}" type="presOf" srcId="{5E83F1CC-4724-4D74-8B3B-8C5180F5A46E}" destId="{884909CA-0691-4AA5-8B9F-3361DDC4FB72}" srcOrd="0" destOrd="0" presId="urn:microsoft.com/office/officeart/2005/8/layout/cycle1"/>
    <dgm:cxn modelId="{64256FFC-701B-482E-A92A-C8BB8619B36F}" type="presOf" srcId="{306ED17F-3CDE-43E5-AC3F-59DBDEB28263}" destId="{24F594FE-B74C-4BD2-B87A-0BB4C407047B}" srcOrd="0" destOrd="0" presId="urn:microsoft.com/office/officeart/2005/8/layout/cycle1"/>
    <dgm:cxn modelId="{747F2BA0-0EC0-4368-9E88-500E4CE45E29}" type="presOf" srcId="{70245093-6A35-479A-91D0-843B2D5E8F67}" destId="{DD50D126-F817-4725-96EC-93962CA195EA}" srcOrd="0" destOrd="0" presId="urn:microsoft.com/office/officeart/2005/8/layout/cycle1"/>
    <dgm:cxn modelId="{6F30066B-3DF3-46C8-ADEA-BD0BC1133FA0}" srcId="{7E9DF98E-A8E6-44C3-9CCB-7AD905436FA4}" destId="{792D76D6-AE15-45A3-8985-C0E49B28CDD9}" srcOrd="4" destOrd="0" parTransId="{A5F99F82-A6B9-4AE4-9A34-E3B12F4F48D7}" sibTransId="{C1EA3A30-7370-4E13-9ABD-078CAA4D97FF}"/>
    <dgm:cxn modelId="{14D3C4C6-E239-498C-8963-2FDB9AEA230A}" srcId="{7E9DF98E-A8E6-44C3-9CCB-7AD905436FA4}" destId="{A6CAAAEA-F156-43A5-8DAB-F8E2ADF2E6F1}" srcOrd="1" destOrd="0" parTransId="{C75C9873-25B1-4E39-9425-A5D88478680F}" sibTransId="{38AB5CAB-4F59-4754-A782-B423C10579E7}"/>
    <dgm:cxn modelId="{1C52AAB6-5791-41F0-B371-7BF24F4496B4}" type="presOf" srcId="{38AB5CAB-4F59-4754-A782-B423C10579E7}" destId="{5CB1B808-1D79-419F-A017-7B1DC09B28A7}" srcOrd="0" destOrd="0" presId="urn:microsoft.com/office/officeart/2005/8/layout/cycle1"/>
    <dgm:cxn modelId="{5ED17AF9-48A3-4CBA-9C62-80134346E75D}" srcId="{7E9DF98E-A8E6-44C3-9CCB-7AD905436FA4}" destId="{4AED3288-8528-48AC-908C-822D3382D980}" srcOrd="8" destOrd="0" parTransId="{6495CFDB-E1C1-49E5-8B3D-C64EE46C4B70}" sibTransId="{23B76716-894A-4746-9A01-3B1A865F5619}"/>
    <dgm:cxn modelId="{0082D9C7-AF2B-4895-850D-176B3B52B4CE}" srcId="{7E9DF98E-A8E6-44C3-9CCB-7AD905436FA4}" destId="{B2891519-4E86-4C35-99F9-F5B8DD43C55B}" srcOrd="3" destOrd="0" parTransId="{1A4D1680-84FA-44CD-B8CF-97D06E95F6E6}" sibTransId="{DE33AC25-2533-4546-8469-D1D32472DC14}"/>
    <dgm:cxn modelId="{AA8B08CA-D97C-4DC6-8C74-15BE6CF9676F}" type="presOf" srcId="{A6CAAAEA-F156-43A5-8DAB-F8E2ADF2E6F1}" destId="{CE3D03F3-0092-48CE-85D5-C5CC74EB46EE}" srcOrd="0" destOrd="0" presId="urn:microsoft.com/office/officeart/2005/8/layout/cycle1"/>
    <dgm:cxn modelId="{075016CB-32DF-4B16-96C3-F21BA8465113}" type="presOf" srcId="{76A298CB-9B9C-4CE4-A49A-040040C6B30C}" destId="{425F750A-5FD1-4838-B1DB-79491441C578}" srcOrd="0" destOrd="0" presId="urn:microsoft.com/office/officeart/2005/8/layout/cycle1"/>
    <dgm:cxn modelId="{9E951818-0F39-45EE-A15D-EC7092C6ABD7}" type="presOf" srcId="{7AB4916F-E77A-4BC9-9B8D-4B7C343E5F04}" destId="{093B5360-2CEF-46EB-92E5-2D7F3405CB18}" srcOrd="0" destOrd="0" presId="urn:microsoft.com/office/officeart/2005/8/layout/cycle1"/>
    <dgm:cxn modelId="{01D0CD47-9B4E-48B4-98B8-B8FA22384263}" srcId="{7E9DF98E-A8E6-44C3-9CCB-7AD905436FA4}" destId="{306ED17F-3CDE-43E5-AC3F-59DBDEB28263}" srcOrd="7" destOrd="0" parTransId="{EF7A2C61-97AE-41AC-9986-7FAFE9548873}" sibTransId="{70245093-6A35-479A-91D0-843B2D5E8F67}"/>
    <dgm:cxn modelId="{F5CE5BD8-28E2-4870-8DCB-9021F9FACB2A}" type="presOf" srcId="{B2891519-4E86-4C35-99F9-F5B8DD43C55B}" destId="{D99E4B5A-5250-4E14-A528-F237760BA6DC}" srcOrd="0" destOrd="0" presId="urn:microsoft.com/office/officeart/2005/8/layout/cycle1"/>
    <dgm:cxn modelId="{BEDCF0E5-BBC9-4523-8171-B8EA733A5642}" type="presOf" srcId="{A485F311-1E5E-4E91-9CA4-0389D02F11A8}" destId="{1EED554F-91B7-43D7-805E-16F17AB99319}" srcOrd="0" destOrd="0" presId="urn:microsoft.com/office/officeart/2005/8/layout/cycle1"/>
    <dgm:cxn modelId="{689A2AD2-A975-4B1A-996D-C2B0FBD771DA}" type="presOf" srcId="{7E9DF98E-A8E6-44C3-9CCB-7AD905436FA4}" destId="{F786F8D0-A17D-426D-8C0E-4F82DD79DFDE}" srcOrd="0" destOrd="0" presId="urn:microsoft.com/office/officeart/2005/8/layout/cycle1"/>
    <dgm:cxn modelId="{AD212FC4-2866-4E1A-9606-BEB32BF32C27}" srcId="{7E9DF98E-A8E6-44C3-9CCB-7AD905436FA4}" destId="{5E83F1CC-4724-4D74-8B3B-8C5180F5A46E}" srcOrd="0" destOrd="0" parTransId="{620F6530-9EB5-4789-A11E-F8EAB9604759}" sibTransId="{17747DDC-6541-4D76-94D4-6C164B6F3A56}"/>
    <dgm:cxn modelId="{A870B49A-9F98-46E3-AC36-4C6D8E493C97}" srcId="{7E9DF98E-A8E6-44C3-9CCB-7AD905436FA4}" destId="{A71BD4B6-A6F3-4794-BF99-5B0B069944D6}" srcOrd="6" destOrd="0" parTransId="{59829B23-BB99-4290-91D5-58CBEECAA5AC}" sibTransId="{52BC6E83-D6C8-481B-9D5B-16C607D01AA5}"/>
    <dgm:cxn modelId="{C394A9C1-B3AF-467E-B5A9-CB708BD02BA4}" type="presOf" srcId="{A71BD4B6-A6F3-4794-BF99-5B0B069944D6}" destId="{535AC3CB-ACD7-4E25-BAA0-082EA7951A6D}" srcOrd="0" destOrd="0" presId="urn:microsoft.com/office/officeart/2005/8/layout/cycle1"/>
    <dgm:cxn modelId="{B2EA4F30-BEC3-4E95-95D6-A925549E58B9}" type="presOf" srcId="{23B76716-894A-4746-9A01-3B1A865F5619}" destId="{3576CC3D-7ED7-494D-B59B-A65EE4BF2427}" srcOrd="0" destOrd="0" presId="urn:microsoft.com/office/officeart/2005/8/layout/cycle1"/>
    <dgm:cxn modelId="{1544DC9A-2384-48EF-979B-B0309D789D93}" type="presOf" srcId="{792D76D6-AE15-45A3-8985-C0E49B28CDD9}" destId="{F3502559-160A-4DFC-AF77-EA434D671F22}" srcOrd="0" destOrd="0" presId="urn:microsoft.com/office/officeart/2005/8/layout/cycle1"/>
    <dgm:cxn modelId="{960AD6C6-08C7-4185-A4DB-9DEEAA13DD08}" type="presOf" srcId="{C1EA3A30-7370-4E13-9ABD-078CAA4D97FF}" destId="{4C7010E4-738D-4BA7-8CC1-511540273BCE}" srcOrd="0" destOrd="0" presId="urn:microsoft.com/office/officeart/2005/8/layout/cycle1"/>
    <dgm:cxn modelId="{7E17A2F5-C84E-4CE1-999C-6DC58CA7ED14}" srcId="{7E9DF98E-A8E6-44C3-9CCB-7AD905436FA4}" destId="{7AB4916F-E77A-4BC9-9B8D-4B7C343E5F04}" srcOrd="5" destOrd="0" parTransId="{C5A0BA4B-42F4-4EA5-A72A-B22C3F024704}" sibTransId="{A485F311-1E5E-4E91-9CA4-0389D02F11A8}"/>
    <dgm:cxn modelId="{CFED7594-F018-4EB4-ABAA-9AAF5529C77D}" type="presOf" srcId="{23BCE57E-F4E7-45E6-B8EF-8D20D15B93BF}" destId="{DCC9B158-2207-4A74-8EBC-E591E6E09EC6}" srcOrd="0" destOrd="0" presId="urn:microsoft.com/office/officeart/2005/8/layout/cycle1"/>
    <dgm:cxn modelId="{92C6BE8C-39E4-4B15-ACCC-8177015CB7B2}" type="presOf" srcId="{17747DDC-6541-4D76-94D4-6C164B6F3A56}" destId="{10F2F993-DFCC-4BB5-8D26-3ED00415292D}" srcOrd="0" destOrd="0" presId="urn:microsoft.com/office/officeart/2005/8/layout/cycle1"/>
    <dgm:cxn modelId="{A4E42C31-F145-4922-AE00-187C5DA9C3D2}" type="presOf" srcId="{DE33AC25-2533-4546-8469-D1D32472DC14}" destId="{2B1C0F86-3DB7-4F97-B641-20279462165A}" srcOrd="0" destOrd="0" presId="urn:microsoft.com/office/officeart/2005/8/layout/cycle1"/>
    <dgm:cxn modelId="{B61E1FB3-D722-40BE-8394-FCFC0053F5AC}" srcId="{7E9DF98E-A8E6-44C3-9CCB-7AD905436FA4}" destId="{23BCE57E-F4E7-45E6-B8EF-8D20D15B93BF}" srcOrd="2" destOrd="0" parTransId="{761FBD0F-DC6B-4A3E-8A2B-1E1109E6359F}" sibTransId="{76A298CB-9B9C-4CE4-A49A-040040C6B30C}"/>
    <dgm:cxn modelId="{57A5D905-0155-44B6-B4B4-D5D1A205D705}" type="presOf" srcId="{4AED3288-8528-48AC-908C-822D3382D980}" destId="{270A0C80-14CC-4A0D-B7F6-D6D8563709B1}" srcOrd="0" destOrd="0" presId="urn:microsoft.com/office/officeart/2005/8/layout/cycle1"/>
    <dgm:cxn modelId="{BEEDFB5D-45FB-4CBC-B0DA-CC49E7EF1FC9}" type="presParOf" srcId="{F786F8D0-A17D-426D-8C0E-4F82DD79DFDE}" destId="{568A94A4-CC64-428D-8254-635C32D48540}" srcOrd="0" destOrd="0" presId="urn:microsoft.com/office/officeart/2005/8/layout/cycle1"/>
    <dgm:cxn modelId="{B1DF641C-DE47-4B14-8532-0A2C97666A04}" type="presParOf" srcId="{F786F8D0-A17D-426D-8C0E-4F82DD79DFDE}" destId="{884909CA-0691-4AA5-8B9F-3361DDC4FB72}" srcOrd="1" destOrd="0" presId="urn:microsoft.com/office/officeart/2005/8/layout/cycle1"/>
    <dgm:cxn modelId="{0FCFC5BB-18B3-4A1E-AAE3-06B116B5A67A}" type="presParOf" srcId="{F786F8D0-A17D-426D-8C0E-4F82DD79DFDE}" destId="{10F2F993-DFCC-4BB5-8D26-3ED00415292D}" srcOrd="2" destOrd="0" presId="urn:microsoft.com/office/officeart/2005/8/layout/cycle1"/>
    <dgm:cxn modelId="{93B11CF0-27A6-460C-B241-DC39E2C94BD7}" type="presParOf" srcId="{F786F8D0-A17D-426D-8C0E-4F82DD79DFDE}" destId="{32EDF225-334E-469F-BEE3-153F0A7CC78C}" srcOrd="3" destOrd="0" presId="urn:microsoft.com/office/officeart/2005/8/layout/cycle1"/>
    <dgm:cxn modelId="{F37AAE5D-526E-47E5-8B3D-AACBD1E7A174}" type="presParOf" srcId="{F786F8D0-A17D-426D-8C0E-4F82DD79DFDE}" destId="{CE3D03F3-0092-48CE-85D5-C5CC74EB46EE}" srcOrd="4" destOrd="0" presId="urn:microsoft.com/office/officeart/2005/8/layout/cycle1"/>
    <dgm:cxn modelId="{A58DFAC4-D410-45AE-A927-8C0C1B8CBE46}" type="presParOf" srcId="{F786F8D0-A17D-426D-8C0E-4F82DD79DFDE}" destId="{5CB1B808-1D79-419F-A017-7B1DC09B28A7}" srcOrd="5" destOrd="0" presId="urn:microsoft.com/office/officeart/2005/8/layout/cycle1"/>
    <dgm:cxn modelId="{A2C1F2EA-0EE2-485A-B96D-8094EEC5F20D}" type="presParOf" srcId="{F786F8D0-A17D-426D-8C0E-4F82DD79DFDE}" destId="{EEFDBFB9-A73D-4A09-917C-8172F68D29CB}" srcOrd="6" destOrd="0" presId="urn:microsoft.com/office/officeart/2005/8/layout/cycle1"/>
    <dgm:cxn modelId="{E66D12B0-ABED-4385-B194-12734E2EA4C8}" type="presParOf" srcId="{F786F8D0-A17D-426D-8C0E-4F82DD79DFDE}" destId="{DCC9B158-2207-4A74-8EBC-E591E6E09EC6}" srcOrd="7" destOrd="0" presId="urn:microsoft.com/office/officeart/2005/8/layout/cycle1"/>
    <dgm:cxn modelId="{FCC8EA71-1D04-4611-A9B7-38878337B1AA}" type="presParOf" srcId="{F786F8D0-A17D-426D-8C0E-4F82DD79DFDE}" destId="{425F750A-5FD1-4838-B1DB-79491441C578}" srcOrd="8" destOrd="0" presId="urn:microsoft.com/office/officeart/2005/8/layout/cycle1"/>
    <dgm:cxn modelId="{D753BB40-EF06-4F44-9A81-64C388DB1183}" type="presParOf" srcId="{F786F8D0-A17D-426D-8C0E-4F82DD79DFDE}" destId="{C9DDFC25-0A03-4CD5-B7BC-AA250161CF58}" srcOrd="9" destOrd="0" presId="urn:microsoft.com/office/officeart/2005/8/layout/cycle1"/>
    <dgm:cxn modelId="{1F2E02E2-339E-44CF-84EA-19E542CAFA26}" type="presParOf" srcId="{F786F8D0-A17D-426D-8C0E-4F82DD79DFDE}" destId="{D99E4B5A-5250-4E14-A528-F237760BA6DC}" srcOrd="10" destOrd="0" presId="urn:microsoft.com/office/officeart/2005/8/layout/cycle1"/>
    <dgm:cxn modelId="{C5E61178-2B64-44D0-8A59-AB4135248D90}" type="presParOf" srcId="{F786F8D0-A17D-426D-8C0E-4F82DD79DFDE}" destId="{2B1C0F86-3DB7-4F97-B641-20279462165A}" srcOrd="11" destOrd="0" presId="urn:microsoft.com/office/officeart/2005/8/layout/cycle1"/>
    <dgm:cxn modelId="{9E9AF2E2-9152-4D28-A56C-42A5919F2F1E}" type="presParOf" srcId="{F786F8D0-A17D-426D-8C0E-4F82DD79DFDE}" destId="{05ED22EF-A840-4785-930B-8080F941BFAC}" srcOrd="12" destOrd="0" presId="urn:microsoft.com/office/officeart/2005/8/layout/cycle1"/>
    <dgm:cxn modelId="{643EB503-709B-4575-BAAC-AA6EACC8FB19}" type="presParOf" srcId="{F786F8D0-A17D-426D-8C0E-4F82DD79DFDE}" destId="{F3502559-160A-4DFC-AF77-EA434D671F22}" srcOrd="13" destOrd="0" presId="urn:microsoft.com/office/officeart/2005/8/layout/cycle1"/>
    <dgm:cxn modelId="{0D2487D8-6145-4F42-A9BA-6BA915716A0E}" type="presParOf" srcId="{F786F8D0-A17D-426D-8C0E-4F82DD79DFDE}" destId="{4C7010E4-738D-4BA7-8CC1-511540273BCE}" srcOrd="14" destOrd="0" presId="urn:microsoft.com/office/officeart/2005/8/layout/cycle1"/>
    <dgm:cxn modelId="{6C5EB39B-0B90-48FF-B2A2-29F42D110B3F}" type="presParOf" srcId="{F786F8D0-A17D-426D-8C0E-4F82DD79DFDE}" destId="{C9C366CC-5AC8-4C43-9BE3-37E5D9F3C76B}" srcOrd="15" destOrd="0" presId="urn:microsoft.com/office/officeart/2005/8/layout/cycle1"/>
    <dgm:cxn modelId="{C38E11E8-7E65-4BA2-B0B6-389B0D41E045}" type="presParOf" srcId="{F786F8D0-A17D-426D-8C0E-4F82DD79DFDE}" destId="{093B5360-2CEF-46EB-92E5-2D7F3405CB18}" srcOrd="16" destOrd="0" presId="urn:microsoft.com/office/officeart/2005/8/layout/cycle1"/>
    <dgm:cxn modelId="{634390D3-0D46-4AA4-964C-4573D4429EF4}" type="presParOf" srcId="{F786F8D0-A17D-426D-8C0E-4F82DD79DFDE}" destId="{1EED554F-91B7-43D7-805E-16F17AB99319}" srcOrd="17" destOrd="0" presId="urn:microsoft.com/office/officeart/2005/8/layout/cycle1"/>
    <dgm:cxn modelId="{150E19A5-EB7C-4992-95C1-252EE5BFEC57}" type="presParOf" srcId="{F786F8D0-A17D-426D-8C0E-4F82DD79DFDE}" destId="{B83068FF-178F-4C4E-B139-1B66C02CB2E9}" srcOrd="18" destOrd="0" presId="urn:microsoft.com/office/officeart/2005/8/layout/cycle1"/>
    <dgm:cxn modelId="{33957DC7-3A46-4427-84E2-1BBFF2E0D404}" type="presParOf" srcId="{F786F8D0-A17D-426D-8C0E-4F82DD79DFDE}" destId="{535AC3CB-ACD7-4E25-BAA0-082EA7951A6D}" srcOrd="19" destOrd="0" presId="urn:microsoft.com/office/officeart/2005/8/layout/cycle1"/>
    <dgm:cxn modelId="{58C0B082-3FDE-4D90-B327-5DB4BED7061F}" type="presParOf" srcId="{F786F8D0-A17D-426D-8C0E-4F82DD79DFDE}" destId="{81147959-F5FF-48B6-B33C-2FBF98DFEE5C}" srcOrd="20" destOrd="0" presId="urn:microsoft.com/office/officeart/2005/8/layout/cycle1"/>
    <dgm:cxn modelId="{FF1C5057-B372-4034-865F-86E4E723D862}" type="presParOf" srcId="{F786F8D0-A17D-426D-8C0E-4F82DD79DFDE}" destId="{9386FDC3-6C8D-4593-B34E-658E9570C443}" srcOrd="21" destOrd="0" presId="urn:microsoft.com/office/officeart/2005/8/layout/cycle1"/>
    <dgm:cxn modelId="{E778F4DD-5EC4-4D3B-A837-6D8C037DA34F}" type="presParOf" srcId="{F786F8D0-A17D-426D-8C0E-4F82DD79DFDE}" destId="{24F594FE-B74C-4BD2-B87A-0BB4C407047B}" srcOrd="22" destOrd="0" presId="urn:microsoft.com/office/officeart/2005/8/layout/cycle1"/>
    <dgm:cxn modelId="{1DF029A8-EBBB-4D3C-91B9-28783665E8CE}" type="presParOf" srcId="{F786F8D0-A17D-426D-8C0E-4F82DD79DFDE}" destId="{DD50D126-F817-4725-96EC-93962CA195EA}" srcOrd="23" destOrd="0" presId="urn:microsoft.com/office/officeart/2005/8/layout/cycle1"/>
    <dgm:cxn modelId="{0A818BD0-D718-4243-BB7D-F1F83344E787}" type="presParOf" srcId="{F786F8D0-A17D-426D-8C0E-4F82DD79DFDE}" destId="{5CC621AA-DA03-4A49-B6EF-A5B5483DB472}" srcOrd="24" destOrd="0" presId="urn:microsoft.com/office/officeart/2005/8/layout/cycle1"/>
    <dgm:cxn modelId="{FBAD3505-232D-4E74-8217-27E9A0998EEE}" type="presParOf" srcId="{F786F8D0-A17D-426D-8C0E-4F82DD79DFDE}" destId="{270A0C80-14CC-4A0D-B7F6-D6D8563709B1}" srcOrd="25" destOrd="0" presId="urn:microsoft.com/office/officeart/2005/8/layout/cycle1"/>
    <dgm:cxn modelId="{4068A1E7-0FB1-4485-8E11-CC751D406B17}" type="presParOf" srcId="{F786F8D0-A17D-426D-8C0E-4F82DD79DFDE}" destId="{3576CC3D-7ED7-494D-B59B-A65EE4BF2427}" srcOrd="26"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DC6119B-A96C-40E8-9E90-BCF6C890D0C3}" type="datetimeFigureOut">
              <a:rPr lang="en-US" smtClean="0"/>
              <a:pPr/>
              <a:t>5/14/2010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E02CD38-E4ED-45E2-AA7D-B59BF7DC21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the original plan to have Museum photographs was not met, we do have in place a structure that will continue after the presentation of this project.</a:t>
            </a:r>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Monthly Committee Meetings</a:t>
            </a:r>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mission of the Eva B. Dykes Digital Collection is to …</a:t>
            </a:r>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presentation looks at what is needed for the creation of a sound structure that will ensure the ongoing digitization of the Archives and Museum at Oakwood University.  Under consideration are the tools, both human and mechanical; and the forms and policies that will be needed.</a:t>
            </a:r>
          </a:p>
          <a:p>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Reese, 2008,</a:t>
            </a:r>
            <a:r>
              <a:rPr lang="en-US" baseline="0" dirty="0" smtClean="0"/>
              <a:t> 6.</a:t>
            </a:r>
          </a:p>
          <a:p>
            <a:r>
              <a:rPr lang="en-US" sz="1200" kern="1200" dirty="0" smtClean="0">
                <a:solidFill>
                  <a:schemeClr val="tx1"/>
                </a:solidFill>
                <a:latin typeface="+mn-lt"/>
                <a:ea typeface="+mn-ea"/>
                <a:cs typeface="+mn-cs"/>
              </a:rPr>
              <a:t>Digitizing the collection would provide wider access of the archival material, and assist with the material preservation.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E02CD38-E4ED-45E2-AA7D-B59BF7DC218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02CD38-E4ED-45E2-AA7D-B59BF7DC218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8DDC80B-00EF-485A-B47D-0C1BD50A435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C80B-00EF-485A-B47D-0C1BD50A435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DDC80B-00EF-485A-B47D-0C1BD50A435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02014B-A50F-4CAD-AFC5-AFB1AA899209}" type="datetimeFigureOut">
              <a:rPr lang="en-US" smtClean="0"/>
              <a:pPr/>
              <a:t>5/14/2010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DDC80B-00EF-485A-B47D-0C1BD50A43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E02014B-A50F-4CAD-AFC5-AFB1AA899209}" type="datetimeFigureOut">
              <a:rPr lang="en-US" smtClean="0"/>
              <a:pPr/>
              <a:t>5/14/2010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8DDC80B-00EF-485A-B47D-0C1BD50A43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E02014B-A50F-4CAD-AFC5-AFB1AA899209}" type="datetimeFigureOut">
              <a:rPr lang="en-US" smtClean="0"/>
              <a:pPr/>
              <a:t>5/14/2010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8DDC80B-00EF-485A-B47D-0C1BD50A435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069975"/>
          </a:xfrm>
        </p:spPr>
        <p:txBody>
          <a:bodyPr>
            <a:normAutofit fontScale="90000"/>
          </a:bodyPr>
          <a:lstStyle/>
          <a:p>
            <a:r>
              <a:rPr lang="en-US" dirty="0" smtClean="0"/>
              <a:t>DIGITIZING OAKWOOD’S ARCHIVES</a:t>
            </a:r>
            <a:endParaRPr lang="en-US" dirty="0"/>
          </a:p>
        </p:txBody>
      </p:sp>
      <p:sp>
        <p:nvSpPr>
          <p:cNvPr id="3" name="Subtitle 2"/>
          <p:cNvSpPr>
            <a:spLocks noGrp="1"/>
          </p:cNvSpPr>
          <p:nvPr>
            <p:ph type="subTitle" idx="1"/>
          </p:nvPr>
        </p:nvSpPr>
        <p:spPr>
          <a:xfrm>
            <a:off x="1371600" y="2362200"/>
            <a:ext cx="6172200" cy="990600"/>
          </a:xfrm>
        </p:spPr>
        <p:txBody>
          <a:bodyPr>
            <a:normAutofit/>
          </a:bodyPr>
          <a:lstStyle/>
          <a:p>
            <a:r>
              <a:rPr lang="en-US" dirty="0" smtClean="0"/>
              <a:t>OR MAYBE, </a:t>
            </a:r>
            <a:r>
              <a:rPr lang="en-US" dirty="0" smtClean="0"/>
              <a:t> JUST</a:t>
            </a:r>
            <a:endParaRPr lang="en-US" dirty="0" smtClean="0"/>
          </a:p>
          <a:p>
            <a:r>
              <a:rPr lang="en-US" smtClean="0"/>
              <a:t>LAYING </a:t>
            </a:r>
            <a:r>
              <a:rPr lang="en-US" dirty="0" smtClean="0"/>
              <a:t>THE FOUNDATION</a:t>
            </a:r>
          </a:p>
        </p:txBody>
      </p:sp>
      <p:sp>
        <p:nvSpPr>
          <p:cNvPr id="6" name="TextBox 5"/>
          <p:cNvSpPr txBox="1"/>
          <p:nvPr/>
        </p:nvSpPr>
        <p:spPr>
          <a:xfrm>
            <a:off x="1905000" y="4495800"/>
            <a:ext cx="5105400" cy="923330"/>
          </a:xfrm>
          <a:prstGeom prst="rect">
            <a:avLst/>
          </a:prstGeom>
          <a:noFill/>
        </p:spPr>
        <p:txBody>
          <a:bodyPr wrap="square" rtlCol="0">
            <a:spAutoFit/>
          </a:bodyPr>
          <a:lstStyle/>
          <a:p>
            <a:pPr algn="ctr"/>
            <a:r>
              <a:rPr lang="en-US" dirty="0" smtClean="0"/>
              <a:t>Heather Rodriguez-James</a:t>
            </a:r>
          </a:p>
          <a:p>
            <a:pPr algn="ctr"/>
            <a:r>
              <a:rPr lang="en-US" dirty="0" smtClean="0"/>
              <a:t>Oakwood University</a:t>
            </a:r>
          </a:p>
          <a:p>
            <a:pPr algn="ctr"/>
            <a:r>
              <a:rPr lang="en-US" dirty="0" smtClean="0"/>
              <a:t>May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r>
              <a:rPr lang="en-US" dirty="0" smtClean="0"/>
              <a:t>Stakeholders</a:t>
            </a:r>
            <a:endParaRPr lang="en-US" dirty="0"/>
          </a:p>
        </p:txBody>
      </p:sp>
      <p:graphicFrame>
        <p:nvGraphicFramePr>
          <p:cNvPr id="5" name="Content Placeholder 4"/>
          <p:cNvGraphicFramePr>
            <a:graphicFrameLocks noGrp="1"/>
          </p:cNvGraphicFramePr>
          <p:nvPr>
            <p:ph idx="1"/>
          </p:nvPr>
        </p:nvGraphicFramePr>
        <p:xfrm>
          <a:off x="838200" y="1219200"/>
          <a:ext cx="7772401" cy="5125720"/>
        </p:xfrm>
        <a:graphic>
          <a:graphicData uri="http://schemas.openxmlformats.org/drawingml/2006/table">
            <a:tbl>
              <a:tblPr firstRow="1" bandRow="1">
                <a:tableStyleId>{5C22544A-7EE6-4342-B048-85BDC9FD1C3A}</a:tableStyleId>
              </a:tblPr>
              <a:tblGrid>
                <a:gridCol w="1600200"/>
                <a:gridCol w="762000"/>
                <a:gridCol w="685800"/>
                <a:gridCol w="609600"/>
                <a:gridCol w="533400"/>
                <a:gridCol w="457200"/>
                <a:gridCol w="3124201"/>
              </a:tblGrid>
              <a:tr h="370840">
                <a:tc>
                  <a:txBody>
                    <a:bodyPr/>
                    <a:lstStyle/>
                    <a:p>
                      <a:r>
                        <a:rPr lang="en-US" dirty="0" smtClean="0"/>
                        <a:t>Stakeholders</a:t>
                      </a:r>
                      <a:endParaRPr lang="en-US" dirty="0"/>
                    </a:p>
                  </a:txBody>
                  <a:tcPr/>
                </a:tc>
                <a:tc>
                  <a:txBody>
                    <a:bodyPr/>
                    <a:lstStyle/>
                    <a:p>
                      <a:r>
                        <a:rPr lang="en-US" dirty="0" smtClean="0"/>
                        <a:t>Make</a:t>
                      </a:r>
                      <a:endParaRPr lang="en-US" dirty="0"/>
                    </a:p>
                  </a:txBody>
                  <a:tcPr/>
                </a:tc>
                <a:tc>
                  <a:txBody>
                    <a:bodyPr/>
                    <a:lstStyle/>
                    <a:p>
                      <a:r>
                        <a:rPr lang="en-US" dirty="0" smtClean="0"/>
                        <a:t>Help</a:t>
                      </a:r>
                      <a:endParaRPr lang="en-US" dirty="0"/>
                    </a:p>
                  </a:txBody>
                  <a:tcPr/>
                </a:tc>
                <a:tc>
                  <a:txBody>
                    <a:bodyPr/>
                    <a:lstStyle/>
                    <a:p>
                      <a:r>
                        <a:rPr lang="en-US" dirty="0" smtClean="0"/>
                        <a:t>Let</a:t>
                      </a:r>
                      <a:endParaRPr lang="en-US" dirty="0"/>
                    </a:p>
                  </a:txBody>
                  <a:tcPr/>
                </a:tc>
                <a:tc>
                  <a:txBody>
                    <a:bodyPr/>
                    <a:lstStyle/>
                    <a:p>
                      <a:r>
                        <a:rPr lang="en-US" dirty="0" smtClean="0"/>
                        <a:t>Q</a:t>
                      </a:r>
                      <a:endParaRPr lang="en-US" dirty="0"/>
                    </a:p>
                  </a:txBody>
                  <a:tcPr/>
                </a:tc>
                <a:tc>
                  <a:txBody>
                    <a:bodyPr/>
                    <a:lstStyle/>
                    <a:p>
                      <a:r>
                        <a:rPr lang="en-US" dirty="0" smtClean="0"/>
                        <a:t>O</a:t>
                      </a:r>
                      <a:endParaRPr lang="en-US" dirty="0"/>
                    </a:p>
                  </a:txBody>
                  <a:tcPr/>
                </a:tc>
                <a:tc>
                  <a:txBody>
                    <a:bodyPr/>
                    <a:lstStyle/>
                    <a:p>
                      <a:r>
                        <a:rPr lang="en-US" dirty="0" smtClean="0"/>
                        <a:t>Action</a:t>
                      </a:r>
                      <a:endParaRPr lang="en-US" dirty="0"/>
                    </a:p>
                  </a:txBody>
                  <a:tcPr/>
                </a:tc>
              </a:tr>
              <a:tr h="370840">
                <a:tc>
                  <a:txBody>
                    <a:bodyPr/>
                    <a:lstStyle/>
                    <a:p>
                      <a:r>
                        <a:rPr lang="en-US" dirty="0" smtClean="0"/>
                        <a:t>Archivist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r>
                        <a:rPr lang="en-US" dirty="0" smtClean="0"/>
                        <a:t>Ensure Archivist knows the project leader is not usurping her position,</a:t>
                      </a:r>
                      <a:r>
                        <a:rPr lang="en-US" baseline="0" dirty="0" smtClean="0"/>
                        <a:t> but rather is concerned about clients having wider access.</a:t>
                      </a:r>
                      <a:endParaRPr lang="en-US" dirty="0"/>
                    </a:p>
                  </a:txBody>
                  <a:tcPr/>
                </a:tc>
              </a:tr>
              <a:tr h="370840">
                <a:tc>
                  <a:txBody>
                    <a:bodyPr/>
                    <a:lstStyle/>
                    <a:p>
                      <a:r>
                        <a:rPr lang="en-US" dirty="0" smtClean="0"/>
                        <a:t>Library Director</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r>
                        <a:rPr kumimoji="0" lang="en-US" sz="1800" kern="1200" dirty="0" smtClean="0">
                          <a:solidFill>
                            <a:schemeClr val="dk1"/>
                          </a:solidFill>
                          <a:latin typeface="+mn-lt"/>
                          <a:ea typeface="+mn-ea"/>
                          <a:cs typeface="+mn-cs"/>
                        </a:rPr>
                        <a:t>Keep communication open regarding needs (human and financial resources, hardware, and software) and progress. </a:t>
                      </a:r>
                      <a:endParaRPr lang="en-US" dirty="0"/>
                    </a:p>
                  </a:txBody>
                  <a:tcPr/>
                </a:tc>
              </a:tr>
              <a:tr h="370840">
                <a:tc>
                  <a:txBody>
                    <a:bodyPr/>
                    <a:lstStyle/>
                    <a:p>
                      <a:r>
                        <a:rPr lang="en-US" dirty="0" smtClean="0"/>
                        <a:t>Asst. to Archivist</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marL="0" marR="0">
                        <a:spcBef>
                          <a:spcPts val="0"/>
                        </a:spcBef>
                        <a:spcAft>
                          <a:spcPts val="0"/>
                        </a:spcAft>
                      </a:pPr>
                      <a:r>
                        <a:rPr kumimoji="0" lang="en-US" sz="1800" kern="1200" dirty="0" smtClean="0">
                          <a:solidFill>
                            <a:schemeClr val="dk1"/>
                          </a:solidFill>
                          <a:latin typeface="+mn-lt"/>
                          <a:ea typeface="+mn-ea"/>
                          <a:cs typeface="+mn-cs"/>
                        </a:rPr>
                        <a:t>Sold on project.  Give encouragement and affirmation. </a:t>
                      </a:r>
                      <a:endParaRPr lang="en-US" sz="1100" dirty="0">
                        <a:latin typeface="Calibri"/>
                        <a:ea typeface="Times New Roman"/>
                        <a:cs typeface="Times New Roman"/>
                      </a:endParaRPr>
                    </a:p>
                  </a:txBody>
                  <a:tcPr marL="68580" marR="68580" marT="0" marB="0"/>
                </a:tc>
              </a:tr>
              <a:tr h="370840">
                <a:tc>
                  <a:txBody>
                    <a:bodyPr/>
                    <a:lstStyle/>
                    <a:p>
                      <a:r>
                        <a:rPr lang="en-US" dirty="0" smtClean="0"/>
                        <a:t>IT Tech. (Library)</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r>
                        <a:rPr kumimoji="0" lang="en-US" sz="1800" kern="1200" dirty="0" smtClean="0">
                          <a:solidFill>
                            <a:schemeClr val="dk1"/>
                          </a:solidFill>
                          <a:latin typeface="+mn-lt"/>
                          <a:ea typeface="+mn-ea"/>
                          <a:cs typeface="+mn-cs"/>
                        </a:rPr>
                        <a:t>Explain carefully what is needed; listen, and affirm </a:t>
                      </a:r>
                      <a:endParaRPr lang="en-US" dirty="0"/>
                    </a:p>
                  </a:txBody>
                  <a:tcPr/>
                </a:tc>
              </a:tr>
              <a:tr h="370840">
                <a:tc>
                  <a:txBody>
                    <a:bodyPr/>
                    <a:lstStyle/>
                    <a:p>
                      <a:r>
                        <a:rPr lang="en-US" dirty="0" smtClean="0"/>
                        <a:t>Library Staff</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c>
                  <a:txBody>
                    <a:bodyPr/>
                    <a:lstStyle/>
                    <a:p>
                      <a:r>
                        <a:rPr kumimoji="0" lang="en-US" sz="1800" kern="1200" dirty="0" smtClean="0">
                          <a:solidFill>
                            <a:schemeClr val="dk1"/>
                          </a:solidFill>
                          <a:latin typeface="+mn-lt"/>
                          <a:ea typeface="+mn-ea"/>
                          <a:cs typeface="+mn-cs"/>
                        </a:rPr>
                        <a:t>Sell the project to staff; keep them informed of progress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r>
              <a:rPr lang="en-US" dirty="0" smtClean="0"/>
              <a:t>Stakeholders (cont’d)</a:t>
            </a:r>
            <a:endParaRPr lang="en-US" dirty="0"/>
          </a:p>
        </p:txBody>
      </p:sp>
      <p:graphicFrame>
        <p:nvGraphicFramePr>
          <p:cNvPr id="5" name="Content Placeholder 4"/>
          <p:cNvGraphicFramePr>
            <a:graphicFrameLocks noGrp="1"/>
          </p:cNvGraphicFramePr>
          <p:nvPr>
            <p:ph idx="1"/>
          </p:nvPr>
        </p:nvGraphicFramePr>
        <p:xfrm>
          <a:off x="838200" y="1219200"/>
          <a:ext cx="7772401" cy="4302760"/>
        </p:xfrm>
        <a:graphic>
          <a:graphicData uri="http://schemas.openxmlformats.org/drawingml/2006/table">
            <a:tbl>
              <a:tblPr firstRow="1" bandRow="1">
                <a:tableStyleId>{5C22544A-7EE6-4342-B048-85BDC9FD1C3A}</a:tableStyleId>
              </a:tblPr>
              <a:tblGrid>
                <a:gridCol w="1600200"/>
                <a:gridCol w="762000"/>
                <a:gridCol w="685800"/>
                <a:gridCol w="609600"/>
                <a:gridCol w="533400"/>
                <a:gridCol w="457200"/>
                <a:gridCol w="3124201"/>
              </a:tblGrid>
              <a:tr h="370840">
                <a:tc>
                  <a:txBody>
                    <a:bodyPr/>
                    <a:lstStyle/>
                    <a:p>
                      <a:r>
                        <a:rPr lang="en-US" dirty="0" smtClean="0"/>
                        <a:t>Stakeholders</a:t>
                      </a:r>
                      <a:endParaRPr lang="en-US" dirty="0"/>
                    </a:p>
                  </a:txBody>
                  <a:tcPr/>
                </a:tc>
                <a:tc>
                  <a:txBody>
                    <a:bodyPr/>
                    <a:lstStyle/>
                    <a:p>
                      <a:r>
                        <a:rPr lang="en-US" dirty="0" smtClean="0"/>
                        <a:t>Make</a:t>
                      </a:r>
                      <a:endParaRPr lang="en-US" dirty="0"/>
                    </a:p>
                  </a:txBody>
                  <a:tcPr/>
                </a:tc>
                <a:tc>
                  <a:txBody>
                    <a:bodyPr/>
                    <a:lstStyle/>
                    <a:p>
                      <a:r>
                        <a:rPr lang="en-US" dirty="0" smtClean="0"/>
                        <a:t>Help</a:t>
                      </a:r>
                      <a:endParaRPr lang="en-US" dirty="0"/>
                    </a:p>
                  </a:txBody>
                  <a:tcPr/>
                </a:tc>
                <a:tc>
                  <a:txBody>
                    <a:bodyPr/>
                    <a:lstStyle/>
                    <a:p>
                      <a:r>
                        <a:rPr lang="en-US" dirty="0" smtClean="0"/>
                        <a:t>Let</a:t>
                      </a:r>
                      <a:endParaRPr lang="en-US" dirty="0"/>
                    </a:p>
                  </a:txBody>
                  <a:tcPr/>
                </a:tc>
                <a:tc>
                  <a:txBody>
                    <a:bodyPr/>
                    <a:lstStyle/>
                    <a:p>
                      <a:r>
                        <a:rPr lang="en-US" dirty="0" smtClean="0"/>
                        <a:t>Q</a:t>
                      </a:r>
                      <a:endParaRPr lang="en-US" dirty="0"/>
                    </a:p>
                  </a:txBody>
                  <a:tcPr/>
                </a:tc>
                <a:tc>
                  <a:txBody>
                    <a:bodyPr/>
                    <a:lstStyle/>
                    <a:p>
                      <a:r>
                        <a:rPr lang="en-US" dirty="0" smtClean="0"/>
                        <a:t>O</a:t>
                      </a:r>
                      <a:endParaRPr lang="en-US" dirty="0"/>
                    </a:p>
                  </a:txBody>
                  <a:tcPr/>
                </a:tc>
                <a:tc>
                  <a:txBody>
                    <a:bodyPr/>
                    <a:lstStyle/>
                    <a:p>
                      <a:r>
                        <a:rPr lang="en-US" dirty="0" smtClean="0"/>
                        <a:t>Action</a:t>
                      </a:r>
                      <a:endParaRPr lang="en-US" dirty="0"/>
                    </a:p>
                  </a:txBody>
                  <a:tcPr/>
                </a:tc>
              </a:tr>
              <a:tr h="370840">
                <a:tc>
                  <a:txBody>
                    <a:bodyPr/>
                    <a:lstStyle/>
                    <a:p>
                      <a:r>
                        <a:rPr lang="en-US" dirty="0" smtClean="0"/>
                        <a:t>University President</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r>
                        <a:rPr kumimoji="0" lang="en-US" sz="1800" kern="1200" dirty="0" smtClean="0">
                          <a:solidFill>
                            <a:schemeClr val="dk1"/>
                          </a:solidFill>
                          <a:latin typeface="+mn-lt"/>
                          <a:ea typeface="+mn-ea"/>
                          <a:cs typeface="+mn-cs"/>
                        </a:rPr>
                        <a:t>Already sold on digitizing historical photographs – see OU Goldmine, keep informed of progress</a:t>
                      </a:r>
                      <a:endParaRPr lang="en-US" dirty="0"/>
                    </a:p>
                  </a:txBody>
                  <a:tcPr/>
                </a:tc>
              </a:tr>
              <a:tr h="370840">
                <a:tc>
                  <a:txBody>
                    <a:bodyPr/>
                    <a:lstStyle/>
                    <a:p>
                      <a:r>
                        <a:rPr lang="en-US" dirty="0" smtClean="0"/>
                        <a:t>VP,</a:t>
                      </a:r>
                      <a:r>
                        <a:rPr lang="en-US" baseline="0" dirty="0" smtClean="0"/>
                        <a:t> Academic Affairs</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r>
                        <a:rPr kumimoji="0" lang="en-US" sz="1800" kern="1200" dirty="0" smtClean="0">
                          <a:solidFill>
                            <a:schemeClr val="dk1"/>
                          </a:solidFill>
                          <a:latin typeface="+mn-lt"/>
                          <a:ea typeface="+mn-ea"/>
                          <a:cs typeface="+mn-cs"/>
                        </a:rPr>
                        <a:t>Continue to keep him informed of progress</a:t>
                      </a:r>
                      <a:endParaRPr lang="en-US" dirty="0"/>
                    </a:p>
                  </a:txBody>
                  <a:tcPr/>
                </a:tc>
              </a:tr>
              <a:tr h="370840">
                <a:tc>
                  <a:txBody>
                    <a:bodyPr/>
                    <a:lstStyle/>
                    <a:p>
                      <a:r>
                        <a:rPr kumimoji="0" lang="en-US" sz="1800" kern="1200" dirty="0" smtClean="0">
                          <a:solidFill>
                            <a:schemeClr val="dk1"/>
                          </a:solidFill>
                          <a:latin typeface="+mn-lt"/>
                          <a:ea typeface="+mn-ea"/>
                          <a:cs typeface="+mn-cs"/>
                        </a:rPr>
                        <a:t>VP for Finance</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marL="0" marR="0">
                        <a:spcBef>
                          <a:spcPts val="0"/>
                        </a:spcBef>
                        <a:spcAft>
                          <a:spcPts val="0"/>
                        </a:spcAft>
                      </a:pPr>
                      <a:r>
                        <a:rPr kumimoji="0" lang="en-US" sz="1800" kern="1200" dirty="0" smtClean="0">
                          <a:solidFill>
                            <a:schemeClr val="dk1"/>
                          </a:solidFill>
                          <a:latin typeface="+mn-lt"/>
                          <a:ea typeface="+mn-ea"/>
                          <a:cs typeface="+mn-cs"/>
                        </a:rPr>
                        <a:t>Emphasize the importance of the digital collection to material preservation</a:t>
                      </a:r>
                      <a:endParaRPr lang="en-US" sz="1100" dirty="0">
                        <a:latin typeface="Calibri"/>
                        <a:ea typeface="Times New Roman"/>
                        <a:cs typeface="Times New Roman"/>
                      </a:endParaRPr>
                    </a:p>
                  </a:txBody>
                  <a:tcPr marL="68580" marR="68580" marT="0" marB="0"/>
                </a:tc>
              </a:tr>
              <a:tr h="370840">
                <a:tc>
                  <a:txBody>
                    <a:bodyPr/>
                    <a:lstStyle/>
                    <a:p>
                      <a:r>
                        <a:rPr lang="en-US" dirty="0" smtClean="0"/>
                        <a:t>Students, Faculty</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r>
                        <a:rPr kumimoji="0" lang="en-US" sz="1800" kern="1200" dirty="0" smtClean="0">
                          <a:solidFill>
                            <a:schemeClr val="dk1"/>
                          </a:solidFill>
                          <a:latin typeface="+mn-lt"/>
                          <a:ea typeface="+mn-ea"/>
                          <a:cs typeface="+mn-cs"/>
                        </a:rPr>
                        <a:t>Inform of project once implemented</a:t>
                      </a:r>
                      <a:endParaRPr lang="en-US" dirty="0"/>
                    </a:p>
                  </a:txBody>
                  <a:tcPr/>
                </a:tc>
              </a:tr>
              <a:tr h="370840">
                <a:tc>
                  <a:txBody>
                    <a:bodyPr/>
                    <a:lstStyle/>
                    <a:p>
                      <a:r>
                        <a:rPr lang="en-US" dirty="0" smtClean="0"/>
                        <a:t>SDA Community</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r>
                        <a:rPr kumimoji="0" lang="en-US" sz="1800" kern="1200" dirty="0" smtClean="0">
                          <a:solidFill>
                            <a:schemeClr val="dk1"/>
                          </a:solidFill>
                          <a:latin typeface="+mn-lt"/>
                          <a:ea typeface="+mn-ea"/>
                          <a:cs typeface="+mn-cs"/>
                        </a:rPr>
                        <a:t>Inform of project once implemented</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Process</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4"/>
          <p:cNvSpPr/>
          <p:nvPr/>
        </p:nvSpPr>
        <p:spPr>
          <a:xfrm rot="17114287">
            <a:off x="4159278" y="4157092"/>
            <a:ext cx="888467"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0" nodeType="clickEffect">
                                  <p:stCondLst>
                                    <p:cond delay="0"/>
                                  </p:stCondLst>
                                  <p:childTnLst>
                                    <p:animScale>
                                      <p:cBhvr>
                                        <p:cTn id="12" dur="2000" fill="hold"/>
                                        <p:tgtEl>
                                          <p:spTgt spid="5"/>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24" presetClass="exit" presetSubtype="0" fill="hold" grpId="1" nodeType="clickEffect">
                                  <p:stCondLst>
                                    <p:cond delay="0"/>
                                  </p:stCondLst>
                                  <p:childTnLst>
                                    <p:anim to="" calcmode="lin" valueType="num">
                                      <p:cBhvr>
                                        <p:cTn id="16" dur="1"/>
                                        <p:tgtEl>
                                          <p:spTgt spid="5"/>
                                        </p:tgtEl>
                                        <p:attrNameLst>
                                          <p:attrName/>
                                        </p:attrNameLst>
                                      </p:cBhvr>
                                    </p:anim>
                                    <p:set>
                                      <p:cBhvr>
                                        <p:cTn id="17"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Insights</a:t>
            </a:r>
            <a:endParaRPr lang="en-US" dirty="0"/>
          </a:p>
        </p:txBody>
      </p:sp>
      <p:sp>
        <p:nvSpPr>
          <p:cNvPr id="3" name="Content Placeholder 2"/>
          <p:cNvSpPr>
            <a:spLocks noGrp="1"/>
          </p:cNvSpPr>
          <p:nvPr>
            <p:ph idx="1"/>
          </p:nvPr>
        </p:nvSpPr>
        <p:spPr/>
        <p:txBody>
          <a:bodyPr/>
          <a:lstStyle/>
          <a:p>
            <a:r>
              <a:rPr lang="en-US" dirty="0" smtClean="0"/>
              <a:t>Self-evaluation tests (Strengths, DISC, and Emotional IQ)</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Unmet Goals</a:t>
            </a:r>
            <a:endParaRPr lang="en-US" dirty="0"/>
          </a:p>
        </p:txBody>
      </p:sp>
      <p:sp>
        <p:nvSpPr>
          <p:cNvPr id="3" name="Content Placeholder 2"/>
          <p:cNvSpPr>
            <a:spLocks noGrp="1"/>
          </p:cNvSpPr>
          <p:nvPr>
            <p:ph idx="1"/>
          </p:nvPr>
        </p:nvSpPr>
        <p:spPr/>
        <p:txBody>
          <a:bodyPr/>
          <a:lstStyle/>
          <a:p>
            <a:r>
              <a:rPr lang="en-US" dirty="0" smtClean="0"/>
              <a:t>Original plan to complete digitization of photographs in Museum  not met.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088136"/>
          </a:xfrm>
        </p:spPr>
        <p:txBody>
          <a:bodyPr/>
          <a:lstStyle/>
          <a:p>
            <a:r>
              <a:rPr lang="en-US" sz="3200" dirty="0" smtClean="0"/>
              <a:t>Digitization &amp; Oakwood’s Strategic Plan</a:t>
            </a:r>
            <a:endParaRPr lang="en-US" sz="3200" dirty="0"/>
          </a:p>
        </p:txBody>
      </p:sp>
      <p:sp>
        <p:nvSpPr>
          <p:cNvPr id="3" name="Content Placeholder 2"/>
          <p:cNvSpPr>
            <a:spLocks noGrp="1"/>
          </p:cNvSpPr>
          <p:nvPr>
            <p:ph idx="1"/>
          </p:nvPr>
        </p:nvSpPr>
        <p:spPr/>
        <p:txBody>
          <a:bodyPr/>
          <a:lstStyle/>
          <a:p>
            <a:r>
              <a:rPr lang="en-US" dirty="0" smtClean="0"/>
              <a:t>Provide “access to information”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Beginning</a:t>
            </a:r>
            <a:endParaRPr lang="en-US" dirty="0"/>
          </a:p>
        </p:txBody>
      </p:sp>
      <p:sp>
        <p:nvSpPr>
          <p:cNvPr id="3" name="Content Placeholder 2"/>
          <p:cNvSpPr>
            <a:spLocks noGrp="1"/>
          </p:cNvSpPr>
          <p:nvPr>
            <p:ph idx="1"/>
          </p:nvPr>
        </p:nvSpPr>
        <p:spPr/>
        <p:txBody>
          <a:bodyPr/>
          <a:lstStyle/>
          <a:p>
            <a:r>
              <a:rPr lang="en-US" dirty="0" smtClean="0"/>
              <a:t>Oakwood now has  :</a:t>
            </a:r>
          </a:p>
          <a:p>
            <a:pPr lvl="1"/>
            <a:r>
              <a:rPr lang="en-US" dirty="0" smtClean="0"/>
              <a:t>Committed Administration</a:t>
            </a:r>
          </a:p>
          <a:p>
            <a:pPr lvl="1"/>
            <a:r>
              <a:rPr lang="en-US" dirty="0" smtClean="0"/>
              <a:t>Firm plans to purchase equipment</a:t>
            </a:r>
          </a:p>
          <a:p>
            <a:pPr lvl="1"/>
            <a:r>
              <a:rPr lang="en-US" dirty="0" smtClean="0"/>
              <a:t>Mentoring relationship with Tuskegee Library</a:t>
            </a:r>
          </a:p>
          <a:p>
            <a:pPr lvl="1"/>
            <a:r>
              <a:rPr lang="en-US" dirty="0" smtClean="0"/>
              <a:t>Relationship with the Project Manager of HBCU-CUL Digitization Initiative</a:t>
            </a:r>
          </a:p>
          <a:p>
            <a:pPr lvl="1"/>
            <a:r>
              <a:rPr lang="en-US" dirty="0" smtClean="0"/>
              <a:t>Archives’ Accession form</a:t>
            </a:r>
          </a:p>
          <a:p>
            <a:pPr lvl="1"/>
            <a:r>
              <a:rPr lang="en-US" dirty="0" smtClean="0"/>
              <a:t>Revised Gift form</a:t>
            </a:r>
          </a:p>
          <a:p>
            <a:pPr lvl="1"/>
            <a:r>
              <a:rPr lang="en-US" dirty="0" smtClean="0"/>
              <a:t>Volunteer Scanning Staff</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Library Digitization Committee</a:t>
            </a:r>
            <a:endParaRPr lang="en-US" sz="3600" dirty="0"/>
          </a:p>
        </p:txBody>
      </p:sp>
      <p:pic>
        <p:nvPicPr>
          <p:cNvPr id="4" name="Content Placeholder 3" descr="IMG_2934.jpg"/>
          <p:cNvPicPr>
            <a:picLocks noGrp="1" noChangeAspect="1"/>
          </p:cNvPicPr>
          <p:nvPr>
            <p:ph idx="1"/>
          </p:nvPr>
        </p:nvPicPr>
        <p:blipFill>
          <a:blip r:embed="rId3" cstate="print"/>
          <a:stretch>
            <a:fillRect/>
          </a:stretch>
        </p:blipFill>
        <p:spPr>
          <a:xfrm>
            <a:off x="1752600" y="1784350"/>
            <a:ext cx="5486400" cy="41148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 &amp; Goals</a:t>
            </a:r>
            <a:endParaRPr lang="en-US" dirty="0"/>
          </a:p>
        </p:txBody>
      </p:sp>
      <p:sp>
        <p:nvSpPr>
          <p:cNvPr id="3" name="Content Placeholder 2"/>
          <p:cNvSpPr>
            <a:spLocks noGrp="1"/>
          </p:cNvSpPr>
          <p:nvPr>
            <p:ph idx="1"/>
          </p:nvPr>
        </p:nvSpPr>
        <p:spPr/>
        <p:txBody>
          <a:bodyPr>
            <a:normAutofit lnSpcReduction="10000"/>
          </a:bodyPr>
          <a:lstStyle/>
          <a:p>
            <a:r>
              <a:rPr lang="en-US" dirty="0" smtClean="0"/>
              <a:t>Acquire, preserve and make available, to Oakwood and the wider community, the rich history and legacy of Oakwood University and Black Adventism.   The Digital Collection will include photographs, documents, recordings and various other materials with historical and genealogical relevance to Oakwood University and Black Adventism.  It will draw images from the Archival collection, along with those provided by others. </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lvl="0"/>
            <a:r>
              <a:rPr lang="en-US" dirty="0" smtClean="0"/>
              <a:t>Provide the institution with a digital memory and a method to verify, refute or modify the recollection of its members and the outside community about the institutions and its constituents;</a:t>
            </a:r>
          </a:p>
          <a:p>
            <a:r>
              <a:rPr lang="en-US" dirty="0" smtClean="0"/>
              <a:t>Preserve holdings by creating faithful reproduction thereby reducing handling of fragile and/or valuable materials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620000" cy="630936"/>
          </a:xfrm>
        </p:spPr>
        <p:txBody>
          <a:bodyPr/>
          <a:lstStyle/>
          <a:p>
            <a:r>
              <a:rPr lang="en-US" dirty="0" smtClean="0"/>
              <a:t>WHAT WILL BE COVERED</a:t>
            </a:r>
            <a:endParaRPr lang="en-US" dirty="0"/>
          </a:p>
        </p:txBody>
      </p:sp>
      <p:sp>
        <p:nvSpPr>
          <p:cNvPr id="3" name="Content Placeholder 2"/>
          <p:cNvSpPr>
            <a:spLocks noGrp="1"/>
          </p:cNvSpPr>
          <p:nvPr>
            <p:ph idx="1"/>
          </p:nvPr>
        </p:nvSpPr>
        <p:spPr>
          <a:xfrm>
            <a:off x="914400" y="1371600"/>
            <a:ext cx="7772400" cy="4572000"/>
          </a:xfrm>
        </p:spPr>
        <p:txBody>
          <a:bodyPr>
            <a:normAutofit/>
          </a:bodyPr>
          <a:lstStyle/>
          <a:p>
            <a:r>
              <a:rPr lang="en-US" dirty="0" smtClean="0"/>
              <a:t>Abstract</a:t>
            </a:r>
          </a:p>
          <a:p>
            <a:r>
              <a:rPr lang="en-US" dirty="0" smtClean="0"/>
              <a:t>Why, what, &amp; how?</a:t>
            </a:r>
          </a:p>
          <a:p>
            <a:r>
              <a:rPr lang="en-US" dirty="0" smtClean="0"/>
              <a:t>Project Review</a:t>
            </a:r>
          </a:p>
          <a:p>
            <a:pPr lvl="1"/>
            <a:r>
              <a:rPr lang="en-US" dirty="0" smtClean="0"/>
              <a:t>Stakeholders  Commitment</a:t>
            </a:r>
          </a:p>
          <a:p>
            <a:pPr lvl="1"/>
            <a:r>
              <a:rPr lang="en-US" dirty="0" smtClean="0"/>
              <a:t>Change Model</a:t>
            </a:r>
          </a:p>
          <a:p>
            <a:pPr lvl="1"/>
            <a:r>
              <a:rPr lang="en-US" dirty="0" smtClean="0"/>
              <a:t>Insights</a:t>
            </a:r>
          </a:p>
          <a:p>
            <a:pPr lvl="1"/>
            <a:r>
              <a:rPr lang="en-US" dirty="0" smtClean="0"/>
              <a:t>Unmet Goals</a:t>
            </a:r>
          </a:p>
          <a:p>
            <a:pPr lvl="1"/>
            <a:r>
              <a:rPr lang="en-US" dirty="0" smtClean="0"/>
              <a:t>Digitization and Strategic Plan</a:t>
            </a:r>
          </a:p>
          <a:p>
            <a:r>
              <a:rPr lang="en-US" dirty="0" smtClean="0"/>
              <a:t>Conclusion, or  Beginning</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(cont’d.)</a:t>
            </a:r>
            <a:endParaRPr lang="en-US" dirty="0"/>
          </a:p>
        </p:txBody>
      </p:sp>
      <p:sp>
        <p:nvSpPr>
          <p:cNvPr id="3" name="Content Placeholder 2"/>
          <p:cNvSpPr>
            <a:spLocks noGrp="1"/>
          </p:cNvSpPr>
          <p:nvPr>
            <p:ph idx="1"/>
          </p:nvPr>
        </p:nvSpPr>
        <p:spPr/>
        <p:txBody>
          <a:bodyPr/>
          <a:lstStyle/>
          <a:p>
            <a:r>
              <a:rPr lang="en-US" dirty="0" smtClean="0"/>
              <a:t>Improve intellectual control (e.g., creation of an electronic finding aid linked to digital images and indexes linked to bibliographic records, and</a:t>
            </a:r>
          </a:p>
          <a:p>
            <a:pPr lvl="0"/>
            <a:r>
              <a:rPr lang="en-US" dirty="0" smtClean="0"/>
              <a:t>Increase access and contribute to student learning outcomes.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Comments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to Change</a:t>
            </a:r>
            <a:endParaRPr lang="en-US" dirty="0"/>
          </a:p>
        </p:txBody>
      </p:sp>
      <p:sp>
        <p:nvSpPr>
          <p:cNvPr id="3" name="Content Placeholder 2"/>
          <p:cNvSpPr>
            <a:spLocks noGrp="1"/>
          </p:cNvSpPr>
          <p:nvPr>
            <p:ph idx="1"/>
          </p:nvPr>
        </p:nvSpPr>
        <p:spPr/>
        <p:txBody>
          <a:bodyPr/>
          <a:lstStyle/>
          <a:p>
            <a:r>
              <a:rPr lang="en-US" dirty="0" smtClean="0"/>
              <a:t>Due June 4, 2010</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Leadership</a:t>
            </a:r>
            <a:endParaRPr lang="en-US" dirty="0"/>
          </a:p>
        </p:txBody>
      </p:sp>
      <p:sp>
        <p:nvSpPr>
          <p:cNvPr id="3" name="Content Placeholder 2"/>
          <p:cNvSpPr>
            <a:spLocks noGrp="1"/>
          </p:cNvSpPr>
          <p:nvPr>
            <p:ph idx="1"/>
          </p:nvPr>
        </p:nvSpPr>
        <p:spPr/>
        <p:txBody>
          <a:bodyPr/>
          <a:lstStyle/>
          <a:p>
            <a:r>
              <a:rPr lang="en-US" dirty="0" smtClean="0"/>
              <a:t>Due June 4, 2010</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HBCU Library Alliance:  Sandra Phoenix, Etta Royster</a:t>
            </a:r>
          </a:p>
          <a:p>
            <a:r>
              <a:rPr lang="en-US" dirty="0" smtClean="0"/>
              <a:t>Leadership  Institute:  </a:t>
            </a:r>
            <a:r>
              <a:rPr lang="en-US" dirty="0" err="1" smtClean="0"/>
              <a:t>Karyn</a:t>
            </a:r>
            <a:r>
              <a:rPr lang="en-US" dirty="0" smtClean="0"/>
              <a:t> Trader-Leigh, and Marsha Hughes-</a:t>
            </a:r>
            <a:r>
              <a:rPr lang="en-US" dirty="0" err="1" smtClean="0"/>
              <a:t>Rease</a:t>
            </a:r>
            <a:endParaRPr lang="en-US" dirty="0" smtClean="0"/>
          </a:p>
          <a:p>
            <a:r>
              <a:rPr lang="en-US" dirty="0" smtClean="0"/>
              <a:t>Ira Revels, Project Manager , HBCU-CUL  Digitization Initiative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4" name="Text Placeholder 3"/>
          <p:cNvSpPr>
            <a:spLocks noGrp="1"/>
          </p:cNvSpPr>
          <p:nvPr>
            <p:ph type="body" idx="1"/>
          </p:nvPr>
        </p:nvSpPr>
        <p:spPr>
          <a:xfrm>
            <a:off x="4572000" y="1447800"/>
            <a:ext cx="4040188" cy="639762"/>
          </a:xfrm>
        </p:spPr>
        <p:txBody>
          <a:bodyPr/>
          <a:lstStyle/>
          <a:p>
            <a:r>
              <a:rPr lang="en-US" dirty="0" smtClean="0"/>
              <a:t>Tuskegee Team</a:t>
            </a:r>
            <a:endParaRPr lang="en-US" dirty="0"/>
          </a:p>
        </p:txBody>
      </p:sp>
      <p:sp>
        <p:nvSpPr>
          <p:cNvPr id="6" name="Text Placeholder 5"/>
          <p:cNvSpPr>
            <a:spLocks noGrp="1"/>
          </p:cNvSpPr>
          <p:nvPr>
            <p:ph type="body" sz="half" idx="3"/>
          </p:nvPr>
        </p:nvSpPr>
        <p:spPr>
          <a:xfrm>
            <a:off x="381000" y="1447800"/>
            <a:ext cx="4041775" cy="639762"/>
          </a:xfrm>
        </p:spPr>
        <p:txBody>
          <a:bodyPr/>
          <a:lstStyle/>
          <a:p>
            <a:r>
              <a:rPr lang="en-US" dirty="0" smtClean="0"/>
              <a:t>HBCU-CUL Digitization </a:t>
            </a:r>
            <a:r>
              <a:rPr lang="en-US" dirty="0" err="1" smtClean="0"/>
              <a:t>Init.</a:t>
            </a:r>
            <a:endParaRPr lang="en-US" dirty="0"/>
          </a:p>
        </p:txBody>
      </p:sp>
      <p:pic>
        <p:nvPicPr>
          <p:cNvPr id="10" name="Content Placeholder 9" descr="DSC01563.JPG"/>
          <p:cNvPicPr>
            <a:picLocks noGrp="1" noChangeAspect="1"/>
          </p:cNvPicPr>
          <p:nvPr>
            <p:ph sz="quarter" idx="4"/>
          </p:nvPr>
        </p:nvPicPr>
        <p:blipFill>
          <a:blip r:embed="rId2" cstate="print"/>
          <a:stretch>
            <a:fillRect/>
          </a:stretch>
        </p:blipFill>
        <p:spPr>
          <a:xfrm>
            <a:off x="609600" y="2209800"/>
            <a:ext cx="3519487" cy="2639615"/>
          </a:xfrm>
        </p:spPr>
      </p:pic>
      <p:pic>
        <p:nvPicPr>
          <p:cNvPr id="8" name="Content Placeholder 8" descr="Tuskegee team.jpg"/>
          <p:cNvPicPr>
            <a:picLocks noGrp="1" noChangeAspect="1"/>
          </p:cNvPicPr>
          <p:nvPr>
            <p:ph sz="quarter" idx="2"/>
          </p:nvPr>
        </p:nvPicPr>
        <p:blipFill>
          <a:blip r:embed="rId3" cstate="print"/>
          <a:stretch>
            <a:fillRect/>
          </a:stretch>
        </p:blipFill>
        <p:spPr>
          <a:xfrm>
            <a:off x="4724400" y="2209800"/>
            <a:ext cx="4040188" cy="1542819"/>
          </a:xfrm>
        </p:spPr>
      </p:pic>
      <p:sp>
        <p:nvSpPr>
          <p:cNvPr id="9" name="TextBox 8"/>
          <p:cNvSpPr txBox="1"/>
          <p:nvPr/>
        </p:nvSpPr>
        <p:spPr>
          <a:xfrm>
            <a:off x="4800600" y="3886200"/>
            <a:ext cx="3962400" cy="1200329"/>
          </a:xfrm>
          <a:prstGeom prst="rect">
            <a:avLst/>
          </a:prstGeom>
          <a:noFill/>
        </p:spPr>
        <p:txBody>
          <a:bodyPr wrap="square" rtlCol="0">
            <a:spAutoFit/>
          </a:bodyPr>
          <a:lstStyle/>
          <a:p>
            <a:r>
              <a:rPr lang="en-US" dirty="0" smtClean="0"/>
              <a:t>Roderick Wheeler, Scanning Technician</a:t>
            </a:r>
          </a:p>
          <a:p>
            <a:r>
              <a:rPr lang="en-US" dirty="0" smtClean="0"/>
              <a:t>Dana Chandler, Archivist</a:t>
            </a:r>
          </a:p>
          <a:p>
            <a:r>
              <a:rPr lang="en-US" dirty="0" smtClean="0"/>
              <a:t>Margaret Alexander, Alumna</a:t>
            </a:r>
          </a:p>
          <a:p>
            <a:r>
              <a:rPr lang="en-US" dirty="0" smtClean="0"/>
              <a:t>Juanita Roberts, Director &amp; Mentor</a:t>
            </a:r>
            <a:endParaRPr lang="en-US" dirty="0"/>
          </a:p>
        </p:txBody>
      </p:sp>
      <p:sp>
        <p:nvSpPr>
          <p:cNvPr id="11" name="TextBox 10"/>
          <p:cNvSpPr txBox="1"/>
          <p:nvPr/>
        </p:nvSpPr>
        <p:spPr>
          <a:xfrm>
            <a:off x="609600" y="4953000"/>
            <a:ext cx="3505200" cy="1477328"/>
          </a:xfrm>
          <a:prstGeom prst="rect">
            <a:avLst/>
          </a:prstGeom>
          <a:noFill/>
        </p:spPr>
        <p:txBody>
          <a:bodyPr wrap="square" rtlCol="0">
            <a:spAutoFit/>
          </a:bodyPr>
          <a:lstStyle/>
          <a:p>
            <a:r>
              <a:rPr lang="en-US" dirty="0" smtClean="0"/>
              <a:t>Ira Revels, Project Manager</a:t>
            </a:r>
          </a:p>
          <a:p>
            <a:r>
              <a:rPr lang="en-US" dirty="0" smtClean="0"/>
              <a:t>Paulette Johnson, Library Director, Oakwood</a:t>
            </a:r>
          </a:p>
          <a:p>
            <a:r>
              <a:rPr lang="en-US" dirty="0" smtClean="0"/>
              <a:t>Heather Rodriguez-James,  Student, Leadership Institute III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Oakwood Team</a:t>
            </a:r>
            <a:br>
              <a:rPr lang="en-US" dirty="0" smtClean="0"/>
            </a:br>
            <a:endParaRPr lang="en-US" dirty="0"/>
          </a:p>
        </p:txBody>
      </p:sp>
      <p:pic>
        <p:nvPicPr>
          <p:cNvPr id="10" name="Content Placeholder 9" descr="IMG_2934.jpg"/>
          <p:cNvPicPr>
            <a:picLocks noGrp="1" noChangeAspect="1"/>
          </p:cNvPicPr>
          <p:nvPr>
            <p:ph idx="1"/>
          </p:nvPr>
        </p:nvPicPr>
        <p:blipFill>
          <a:blip r:embed="rId3" cstate="print"/>
          <a:stretch>
            <a:fillRect/>
          </a:stretch>
        </p:blipFill>
        <p:spPr>
          <a:xfrm>
            <a:off x="1447800" y="1371600"/>
            <a:ext cx="5943600" cy="3884520"/>
          </a:xfrm>
        </p:spPr>
      </p:pic>
      <p:sp>
        <p:nvSpPr>
          <p:cNvPr id="11" name="TextBox 10"/>
          <p:cNvSpPr txBox="1"/>
          <p:nvPr/>
        </p:nvSpPr>
        <p:spPr>
          <a:xfrm>
            <a:off x="2590800" y="5334000"/>
            <a:ext cx="3276600" cy="1107996"/>
          </a:xfrm>
          <a:prstGeom prst="rect">
            <a:avLst/>
          </a:prstGeom>
          <a:noFill/>
        </p:spPr>
        <p:txBody>
          <a:bodyPr wrap="square" rtlCol="0">
            <a:spAutoFit/>
          </a:bodyPr>
          <a:lstStyle/>
          <a:p>
            <a:r>
              <a:rPr lang="en-US" sz="1600" dirty="0" smtClean="0"/>
              <a:t>Paulette Johnson, Director</a:t>
            </a:r>
          </a:p>
          <a:p>
            <a:r>
              <a:rPr lang="en-US" sz="1600" dirty="0" smtClean="0"/>
              <a:t>George Lee, Comp. Tech.</a:t>
            </a:r>
          </a:p>
          <a:p>
            <a:r>
              <a:rPr lang="en-US" sz="1600" dirty="0" smtClean="0"/>
              <a:t>Joyce Williams</a:t>
            </a:r>
            <a:r>
              <a:rPr lang="en-US" dirty="0" smtClean="0"/>
              <a:t>, </a:t>
            </a:r>
            <a:r>
              <a:rPr lang="en-US" sz="1600" dirty="0" smtClean="0"/>
              <a:t>Archivist’s Asst.</a:t>
            </a:r>
          </a:p>
          <a:p>
            <a:r>
              <a:rPr lang="en-US" sz="1600" dirty="0" smtClean="0"/>
              <a:t>Linda Rodriguez,  Volunteer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Summary</a:t>
            </a:r>
            <a:endParaRPr lang="en-US" dirty="0"/>
          </a:p>
        </p:txBody>
      </p:sp>
      <p:sp>
        <p:nvSpPr>
          <p:cNvPr id="3" name="Content Placeholder 2"/>
          <p:cNvSpPr>
            <a:spLocks noGrp="1"/>
          </p:cNvSpPr>
          <p:nvPr>
            <p:ph idx="1"/>
          </p:nvPr>
        </p:nvSpPr>
        <p:spPr/>
        <p:txBody>
          <a:bodyPr/>
          <a:lstStyle/>
          <a:p>
            <a:r>
              <a:rPr lang="en-US" dirty="0" smtClean="0"/>
              <a:t>A structure is put in place to ensure that the digitization of Oakwood’s Archives  becomes a reality.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WHAT? &amp; HOW?</a:t>
            </a:r>
            <a:endParaRPr lang="en-US" dirty="0"/>
          </a:p>
        </p:txBody>
      </p:sp>
      <p:sp>
        <p:nvSpPr>
          <p:cNvPr id="3" name="Content Placeholder 2"/>
          <p:cNvSpPr>
            <a:spLocks noGrp="1"/>
          </p:cNvSpPr>
          <p:nvPr>
            <p:ph idx="1"/>
          </p:nvPr>
        </p:nvSpPr>
        <p:spPr/>
        <p:txBody>
          <a:bodyPr>
            <a:normAutofit/>
          </a:bodyPr>
          <a:lstStyle/>
          <a:p>
            <a:r>
              <a:rPr lang="en-US" dirty="0" smtClean="0"/>
              <a:t>Why should the library digitize its archives?</a:t>
            </a:r>
          </a:p>
          <a:p>
            <a:r>
              <a:rPr lang="en-US" dirty="0" smtClean="0"/>
              <a:t>What needs would it satisfy?</a:t>
            </a:r>
          </a:p>
          <a:p>
            <a:r>
              <a:rPr lang="en-US" dirty="0" smtClean="0"/>
              <a:t>What technical and staff resources are available?</a:t>
            </a:r>
          </a:p>
          <a:p>
            <a:r>
              <a:rPr lang="en-US" dirty="0" smtClean="0"/>
              <a:t>How much time do people have to dedicate to this project? What are their skills?</a:t>
            </a:r>
          </a:p>
          <a:p>
            <a:r>
              <a:rPr lang="en-US" dirty="0" smtClean="0"/>
              <a:t>What finances and technical resources are available?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Improves desktop access to materials</a:t>
            </a:r>
          </a:p>
          <a:p>
            <a:r>
              <a:rPr lang="en-US" dirty="0" smtClean="0"/>
              <a:t>Makes unique records widely available/accessible</a:t>
            </a:r>
          </a:p>
          <a:p>
            <a:r>
              <a:rPr lang="en-US" dirty="0" smtClean="0"/>
              <a:t>More convenient than paper resources</a:t>
            </a:r>
          </a:p>
          <a:p>
            <a:pPr lvl="1"/>
            <a:r>
              <a:rPr lang="en-US" dirty="0" smtClean="0"/>
              <a:t>No returns</a:t>
            </a:r>
          </a:p>
          <a:p>
            <a:pPr lvl="1"/>
            <a:r>
              <a:rPr lang="en-US" dirty="0" smtClean="0"/>
              <a:t>Less damage</a:t>
            </a:r>
          </a:p>
          <a:p>
            <a:pPr lvl="1"/>
            <a:r>
              <a:rPr lang="en-US" dirty="0" smtClean="0"/>
              <a:t>No shelf-space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Technology is consistently changing</a:t>
            </a:r>
          </a:p>
          <a:p>
            <a:r>
              <a:rPr lang="en-US" dirty="0" smtClean="0"/>
              <a:t>Data can be lost</a:t>
            </a:r>
          </a:p>
          <a:p>
            <a:r>
              <a:rPr lang="en-US" dirty="0" smtClean="0"/>
              <a:t>Certain types of resources are dependent on specific hardware, software, or other networked resources</a:t>
            </a:r>
          </a:p>
          <a:p>
            <a:r>
              <a:rPr lang="en-US" dirty="0" smtClean="0"/>
              <a:t>Staff may be more comfortable with traditional methods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911</TotalTime>
  <Words>898</Words>
  <Application>Microsoft Office PowerPoint</Application>
  <PresentationFormat>On-screen Show (4:3)</PresentationFormat>
  <Paragraphs>166</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DIGITIZING OAKWOOD’S ARCHIVES</vt:lpstr>
      <vt:lpstr>WHAT WILL BE COVERED</vt:lpstr>
      <vt:lpstr>Acknowledgements</vt:lpstr>
      <vt:lpstr>Acknowledgements</vt:lpstr>
      <vt:lpstr>Oakwood Team </vt:lpstr>
      <vt:lpstr>Abstract Summary</vt:lpstr>
      <vt:lpstr>WHY? WHAT? &amp; HOW?</vt:lpstr>
      <vt:lpstr>Advantages</vt:lpstr>
      <vt:lpstr>Disadvantages</vt:lpstr>
      <vt:lpstr>Stakeholders</vt:lpstr>
      <vt:lpstr>Stakeholders (cont’d)</vt:lpstr>
      <vt:lpstr>Change Process</vt:lpstr>
      <vt:lpstr>Helpful Insights</vt:lpstr>
      <vt:lpstr>Unmet Goals</vt:lpstr>
      <vt:lpstr>Digitization &amp; Oakwood’s Strategic Plan</vt:lpstr>
      <vt:lpstr>Conclusion -- Beginning</vt:lpstr>
      <vt:lpstr>Library Digitization Committee</vt:lpstr>
      <vt:lpstr>Mission Statement &amp; Goals</vt:lpstr>
      <vt:lpstr>Goals</vt:lpstr>
      <vt:lpstr>Goals (cont’d.)</vt:lpstr>
      <vt:lpstr>Questions &amp; Comments</vt:lpstr>
      <vt:lpstr>Immunity to Change</vt:lpstr>
      <vt:lpstr>Adaptive Leadership</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DIGITIZING OAKWOOD’S ARCHIVES</dc:title>
  <dc:creator>Your User Name</dc:creator>
  <cp:lastModifiedBy>Heather Rodriguez-James</cp:lastModifiedBy>
  <cp:revision>103</cp:revision>
  <dcterms:created xsi:type="dcterms:W3CDTF">2010-05-03T03:45:26Z</dcterms:created>
  <dcterms:modified xsi:type="dcterms:W3CDTF">2010-05-14T17:27:01Z</dcterms:modified>
</cp:coreProperties>
</file>