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92" r:id="rId3"/>
    <p:sldId id="270" r:id="rId4"/>
    <p:sldId id="273" r:id="rId5"/>
    <p:sldId id="271" r:id="rId6"/>
    <p:sldId id="303" r:id="rId7"/>
    <p:sldId id="300" r:id="rId8"/>
    <p:sldId id="301" r:id="rId9"/>
    <p:sldId id="276" r:id="rId10"/>
    <p:sldId id="299" r:id="rId11"/>
    <p:sldId id="277" r:id="rId12"/>
    <p:sldId id="278" r:id="rId13"/>
    <p:sldId id="280" r:id="rId14"/>
    <p:sldId id="302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7B433-3E1E-447C-97E5-691C08903C0E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BA9473-12B6-46A7-AB7D-D6F42AEFBBF5}">
      <dgm:prSet phldrT="[Text]"/>
      <dgm:spPr/>
      <dgm:t>
        <a:bodyPr/>
        <a:lstStyle/>
        <a:p>
          <a:endParaRPr lang="en-US" dirty="0"/>
        </a:p>
      </dgm:t>
    </dgm:pt>
    <dgm:pt modelId="{435B94A3-B47B-4A04-BAD7-BA0B147623BC}" type="parTrans" cxnId="{4F4701D5-DB2A-4DA5-9FFE-C173EA1C4FFC}">
      <dgm:prSet/>
      <dgm:spPr/>
      <dgm:t>
        <a:bodyPr/>
        <a:lstStyle/>
        <a:p>
          <a:endParaRPr lang="en-US"/>
        </a:p>
      </dgm:t>
    </dgm:pt>
    <dgm:pt modelId="{93B9ED87-67D7-4C0A-969F-81B65F6800C3}" type="sibTrans" cxnId="{4F4701D5-DB2A-4DA5-9FFE-C173EA1C4FFC}">
      <dgm:prSet/>
      <dgm:spPr/>
      <dgm:t>
        <a:bodyPr/>
        <a:lstStyle/>
        <a:p>
          <a:endParaRPr lang="en-US"/>
        </a:p>
      </dgm:t>
    </dgm:pt>
    <dgm:pt modelId="{181CC7B0-CD8F-4DD9-A61D-7688A661A482}">
      <dgm:prSet phldrT="[Text]"/>
      <dgm:spPr/>
      <dgm:t>
        <a:bodyPr/>
        <a:lstStyle/>
        <a:p>
          <a:r>
            <a:rPr lang="en-US" dirty="0" smtClean="0"/>
            <a:t>Music Class</a:t>
          </a:r>
          <a:endParaRPr lang="en-US" dirty="0"/>
        </a:p>
      </dgm:t>
    </dgm:pt>
    <dgm:pt modelId="{7E4EA982-EABB-4549-8C2A-953A1653B6E7}" type="parTrans" cxnId="{E798FF83-38EF-4207-88E7-F83977088376}">
      <dgm:prSet/>
      <dgm:spPr/>
      <dgm:t>
        <a:bodyPr/>
        <a:lstStyle/>
        <a:p>
          <a:endParaRPr lang="en-US"/>
        </a:p>
      </dgm:t>
    </dgm:pt>
    <dgm:pt modelId="{00C80154-642A-4F7B-8135-A6B67A9513C3}" type="sibTrans" cxnId="{E798FF83-38EF-4207-88E7-F83977088376}">
      <dgm:prSet/>
      <dgm:spPr/>
      <dgm:t>
        <a:bodyPr/>
        <a:lstStyle/>
        <a:p>
          <a:endParaRPr lang="en-US"/>
        </a:p>
      </dgm:t>
    </dgm:pt>
    <dgm:pt modelId="{691210B2-ED29-4283-AA62-B05D5F11982A}">
      <dgm:prSet phldrT="[Text]"/>
      <dgm:spPr/>
      <dgm:t>
        <a:bodyPr/>
        <a:lstStyle/>
        <a:p>
          <a:endParaRPr lang="en-US" dirty="0"/>
        </a:p>
      </dgm:t>
    </dgm:pt>
    <dgm:pt modelId="{17603F72-6D98-471A-A66C-D3E824714B9F}" type="parTrans" cxnId="{A1CEC857-7DA5-45B5-9828-875997E61E46}">
      <dgm:prSet/>
      <dgm:spPr/>
      <dgm:t>
        <a:bodyPr/>
        <a:lstStyle/>
        <a:p>
          <a:endParaRPr lang="en-US"/>
        </a:p>
      </dgm:t>
    </dgm:pt>
    <dgm:pt modelId="{D3E455F8-96D3-4636-A314-079BE9D9F5EF}" type="sibTrans" cxnId="{A1CEC857-7DA5-45B5-9828-875997E61E46}">
      <dgm:prSet/>
      <dgm:spPr/>
      <dgm:t>
        <a:bodyPr/>
        <a:lstStyle/>
        <a:p>
          <a:endParaRPr lang="en-US"/>
        </a:p>
      </dgm:t>
    </dgm:pt>
    <dgm:pt modelId="{C22721E7-33E9-4167-A006-2D628FC61B90}">
      <dgm:prSet phldrT="[Text]"/>
      <dgm:spPr/>
      <dgm:t>
        <a:bodyPr/>
        <a:lstStyle/>
        <a:p>
          <a:r>
            <a:rPr lang="en-US" dirty="0" smtClean="0"/>
            <a:t>Psychology Class</a:t>
          </a:r>
          <a:endParaRPr lang="en-US" dirty="0"/>
        </a:p>
      </dgm:t>
    </dgm:pt>
    <dgm:pt modelId="{186290C8-3417-4C3B-8D05-52A1C4BC6852}" type="parTrans" cxnId="{10FEEE4F-3B42-4EB2-AB87-3A867FEBBE36}">
      <dgm:prSet/>
      <dgm:spPr/>
      <dgm:t>
        <a:bodyPr/>
        <a:lstStyle/>
        <a:p>
          <a:endParaRPr lang="en-US"/>
        </a:p>
      </dgm:t>
    </dgm:pt>
    <dgm:pt modelId="{8BD7E943-E93C-4115-9B59-0FE68D0A9F17}" type="sibTrans" cxnId="{10FEEE4F-3B42-4EB2-AB87-3A867FEBBE36}">
      <dgm:prSet/>
      <dgm:spPr/>
      <dgm:t>
        <a:bodyPr/>
        <a:lstStyle/>
        <a:p>
          <a:endParaRPr lang="en-US"/>
        </a:p>
      </dgm:t>
    </dgm:pt>
    <dgm:pt modelId="{13A96B07-F9A3-423D-A5F2-49DAEFE36117}">
      <dgm:prSet phldrT="[Text]"/>
      <dgm:spPr/>
      <dgm:t>
        <a:bodyPr/>
        <a:lstStyle/>
        <a:p>
          <a:r>
            <a:rPr lang="en-US" dirty="0" smtClean="0"/>
            <a:t>University Seminar Class</a:t>
          </a:r>
          <a:endParaRPr lang="en-US" dirty="0"/>
        </a:p>
      </dgm:t>
    </dgm:pt>
    <dgm:pt modelId="{32842CD3-88C2-420D-8793-0DECEE708670}" type="sibTrans" cxnId="{FBFA8030-BF8A-4D29-8A72-4115267B34CE}">
      <dgm:prSet/>
      <dgm:spPr/>
      <dgm:t>
        <a:bodyPr/>
        <a:lstStyle/>
        <a:p>
          <a:endParaRPr lang="en-US"/>
        </a:p>
      </dgm:t>
    </dgm:pt>
    <dgm:pt modelId="{C2D1831D-8E9B-4475-9E52-E8EAAC2AE11F}" type="parTrans" cxnId="{FBFA8030-BF8A-4D29-8A72-4115267B34CE}">
      <dgm:prSet/>
      <dgm:spPr/>
      <dgm:t>
        <a:bodyPr/>
        <a:lstStyle/>
        <a:p>
          <a:endParaRPr lang="en-US"/>
        </a:p>
      </dgm:t>
    </dgm:pt>
    <dgm:pt modelId="{512F6FF0-23D5-4E88-BD47-B9BB0FDA50F3}">
      <dgm:prSet phldrT="[Text]"/>
      <dgm:spPr/>
      <dgm:t>
        <a:bodyPr/>
        <a:lstStyle/>
        <a:p>
          <a:endParaRPr lang="en-US" dirty="0"/>
        </a:p>
      </dgm:t>
    </dgm:pt>
    <dgm:pt modelId="{ABC55859-0AE5-460D-857B-F28AF5D1343A}" type="sibTrans" cxnId="{8ABF6365-B0F4-4C79-A717-EDCB61BBADE1}">
      <dgm:prSet/>
      <dgm:spPr/>
      <dgm:t>
        <a:bodyPr/>
        <a:lstStyle/>
        <a:p>
          <a:endParaRPr lang="en-US"/>
        </a:p>
      </dgm:t>
    </dgm:pt>
    <dgm:pt modelId="{60F8D512-6454-4733-A813-4D308991FB97}" type="parTrans" cxnId="{8ABF6365-B0F4-4C79-A717-EDCB61BBADE1}">
      <dgm:prSet/>
      <dgm:spPr/>
      <dgm:t>
        <a:bodyPr/>
        <a:lstStyle/>
        <a:p>
          <a:endParaRPr lang="en-US"/>
        </a:p>
      </dgm:t>
    </dgm:pt>
    <dgm:pt modelId="{EE5EEAA4-6E29-4150-AC9F-591158BEF34B}" type="pres">
      <dgm:prSet presAssocID="{CA67B433-3E1E-447C-97E5-691C08903C0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BE0DE0-FB91-460F-B2B2-1EB48CEF32D8}" type="pres">
      <dgm:prSet presAssocID="{CA67B433-3E1E-447C-97E5-691C08903C0E}" presName="cycle" presStyleCnt="0"/>
      <dgm:spPr/>
    </dgm:pt>
    <dgm:pt modelId="{8F1C7217-FF37-465C-8F19-E83AE6F25FA3}" type="pres">
      <dgm:prSet presAssocID="{CA67B433-3E1E-447C-97E5-691C08903C0E}" presName="centerShape" presStyleCnt="0"/>
      <dgm:spPr/>
    </dgm:pt>
    <dgm:pt modelId="{ED459B9F-4C72-4D0E-A7AD-6D87F1201527}" type="pres">
      <dgm:prSet presAssocID="{CA67B433-3E1E-447C-97E5-691C08903C0E}" presName="connSite" presStyleLbl="node1" presStyleIdx="0" presStyleCnt="4"/>
      <dgm:spPr/>
    </dgm:pt>
    <dgm:pt modelId="{7F7C56A1-0EBE-4884-AE9B-848FC06DF85B}" type="pres">
      <dgm:prSet presAssocID="{CA67B433-3E1E-447C-97E5-691C08903C0E}" presName="visible" presStyleLbl="node1" presStyleIdx="0" presStyleCnt="4" custScaleX="91171" custScaleY="189052" custLinFactNeighborX="-14277" custLinFactNeighborY="-10584"/>
      <dgm:spPr/>
    </dgm:pt>
    <dgm:pt modelId="{73722642-03C6-4DA1-A53F-7EA5FB703100}" type="pres">
      <dgm:prSet presAssocID="{435B94A3-B47B-4A04-BAD7-BA0B147623BC}" presName="Name25" presStyleLbl="parChTrans1D1" presStyleIdx="0" presStyleCnt="3"/>
      <dgm:spPr/>
      <dgm:t>
        <a:bodyPr/>
        <a:lstStyle/>
        <a:p>
          <a:endParaRPr lang="en-US"/>
        </a:p>
      </dgm:t>
    </dgm:pt>
    <dgm:pt modelId="{B59F72F8-AE1E-4DA0-B883-0E0D210ACC27}" type="pres">
      <dgm:prSet presAssocID="{52BA9473-12B6-46A7-AB7D-D6F42AEFBBF5}" presName="node" presStyleCnt="0"/>
      <dgm:spPr/>
    </dgm:pt>
    <dgm:pt modelId="{36CE339B-DD09-48E9-B650-963E2DDEEC3A}" type="pres">
      <dgm:prSet presAssocID="{52BA9473-12B6-46A7-AB7D-D6F42AEFBBF5}" presName="parentNode" presStyleLbl="node1" presStyleIdx="1" presStyleCnt="4" custScaleX="1967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0749A-37A7-4065-95A5-56AB43A27B40}" type="pres">
      <dgm:prSet presAssocID="{52BA9473-12B6-46A7-AB7D-D6F42AEFBBF5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AFF45-6E9C-4F65-A1FD-657088F68581}" type="pres">
      <dgm:prSet presAssocID="{60F8D512-6454-4733-A813-4D308991FB97}" presName="Name25" presStyleLbl="parChTrans1D1" presStyleIdx="1" presStyleCnt="3"/>
      <dgm:spPr/>
      <dgm:t>
        <a:bodyPr/>
        <a:lstStyle/>
        <a:p>
          <a:endParaRPr lang="en-US"/>
        </a:p>
      </dgm:t>
    </dgm:pt>
    <dgm:pt modelId="{B73517F7-B6DA-435E-A8C8-9C2A54386BC7}" type="pres">
      <dgm:prSet presAssocID="{512F6FF0-23D5-4E88-BD47-B9BB0FDA50F3}" presName="node" presStyleCnt="0"/>
      <dgm:spPr/>
    </dgm:pt>
    <dgm:pt modelId="{0DAED3B7-8C0C-461D-A9EE-07D9AA5F877D}" type="pres">
      <dgm:prSet presAssocID="{512F6FF0-23D5-4E88-BD47-B9BB0FDA50F3}" presName="parentNode" presStyleLbl="node1" presStyleIdx="2" presStyleCnt="4" custScaleX="1831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D3A14-F854-47C1-ACB3-E9DC1F0BB24D}" type="pres">
      <dgm:prSet presAssocID="{512F6FF0-23D5-4E88-BD47-B9BB0FDA50F3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53E46E-602E-4C76-A880-E6060EC17D92}" type="pres">
      <dgm:prSet presAssocID="{17603F72-6D98-471A-A66C-D3E824714B9F}" presName="Name25" presStyleLbl="parChTrans1D1" presStyleIdx="2" presStyleCnt="3"/>
      <dgm:spPr/>
      <dgm:t>
        <a:bodyPr/>
        <a:lstStyle/>
        <a:p>
          <a:endParaRPr lang="en-US"/>
        </a:p>
      </dgm:t>
    </dgm:pt>
    <dgm:pt modelId="{3DE3653B-2126-49D9-8038-3C1744660560}" type="pres">
      <dgm:prSet presAssocID="{691210B2-ED29-4283-AA62-B05D5F11982A}" presName="node" presStyleCnt="0"/>
      <dgm:spPr/>
    </dgm:pt>
    <dgm:pt modelId="{C5DEAA24-EED4-4F67-A562-7EBC9F88009F}" type="pres">
      <dgm:prSet presAssocID="{691210B2-ED29-4283-AA62-B05D5F11982A}" presName="parentNode" presStyleLbl="node1" presStyleIdx="3" presStyleCnt="4" custScaleX="1967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C8281-7642-43F8-9A8C-BD5C1FF68407}" type="pres">
      <dgm:prSet presAssocID="{691210B2-ED29-4283-AA62-B05D5F11982A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26DCA4-8D06-4C2E-B088-7B8EF8D058CE}" type="presOf" srcId="{435B94A3-B47B-4A04-BAD7-BA0B147623BC}" destId="{73722642-03C6-4DA1-A53F-7EA5FB703100}" srcOrd="0" destOrd="0" presId="urn:microsoft.com/office/officeart/2005/8/layout/radial2"/>
    <dgm:cxn modelId="{FBFA8030-BF8A-4D29-8A72-4115267B34CE}" srcId="{512F6FF0-23D5-4E88-BD47-B9BB0FDA50F3}" destId="{13A96B07-F9A3-423D-A5F2-49DAEFE36117}" srcOrd="0" destOrd="0" parTransId="{C2D1831D-8E9B-4475-9E52-E8EAAC2AE11F}" sibTransId="{32842CD3-88C2-420D-8793-0DECEE708670}"/>
    <dgm:cxn modelId="{A1CEC857-7DA5-45B5-9828-875997E61E46}" srcId="{CA67B433-3E1E-447C-97E5-691C08903C0E}" destId="{691210B2-ED29-4283-AA62-B05D5F11982A}" srcOrd="2" destOrd="0" parTransId="{17603F72-6D98-471A-A66C-D3E824714B9F}" sibTransId="{D3E455F8-96D3-4636-A314-079BE9D9F5EF}"/>
    <dgm:cxn modelId="{1CDE6B6F-B4D1-409F-9B58-448A55AE2609}" type="presOf" srcId="{512F6FF0-23D5-4E88-BD47-B9BB0FDA50F3}" destId="{0DAED3B7-8C0C-461D-A9EE-07D9AA5F877D}" srcOrd="0" destOrd="0" presId="urn:microsoft.com/office/officeart/2005/8/layout/radial2"/>
    <dgm:cxn modelId="{FAEFF5CD-B0C0-4EBE-BEC9-8A15AFC75D93}" type="presOf" srcId="{181CC7B0-CD8F-4DD9-A61D-7688A661A482}" destId="{0140749A-37A7-4065-95A5-56AB43A27B40}" srcOrd="0" destOrd="0" presId="urn:microsoft.com/office/officeart/2005/8/layout/radial2"/>
    <dgm:cxn modelId="{E798FF83-38EF-4207-88E7-F83977088376}" srcId="{52BA9473-12B6-46A7-AB7D-D6F42AEFBBF5}" destId="{181CC7B0-CD8F-4DD9-A61D-7688A661A482}" srcOrd="0" destOrd="0" parTransId="{7E4EA982-EABB-4549-8C2A-953A1653B6E7}" sibTransId="{00C80154-642A-4F7B-8135-A6B67A9513C3}"/>
    <dgm:cxn modelId="{8ABF6365-B0F4-4C79-A717-EDCB61BBADE1}" srcId="{CA67B433-3E1E-447C-97E5-691C08903C0E}" destId="{512F6FF0-23D5-4E88-BD47-B9BB0FDA50F3}" srcOrd="1" destOrd="0" parTransId="{60F8D512-6454-4733-A813-4D308991FB97}" sibTransId="{ABC55859-0AE5-460D-857B-F28AF5D1343A}"/>
    <dgm:cxn modelId="{00FBFB4E-5910-4A1E-87E9-F2F2B051B502}" type="presOf" srcId="{60F8D512-6454-4733-A813-4D308991FB97}" destId="{600AFF45-6E9C-4F65-A1FD-657088F68581}" srcOrd="0" destOrd="0" presId="urn:microsoft.com/office/officeart/2005/8/layout/radial2"/>
    <dgm:cxn modelId="{FC271FB4-477E-4379-B808-B194E75C4E84}" type="presOf" srcId="{13A96B07-F9A3-423D-A5F2-49DAEFE36117}" destId="{72DD3A14-F854-47C1-ACB3-E9DC1F0BB24D}" srcOrd="0" destOrd="0" presId="urn:microsoft.com/office/officeart/2005/8/layout/radial2"/>
    <dgm:cxn modelId="{4F4701D5-DB2A-4DA5-9FFE-C173EA1C4FFC}" srcId="{CA67B433-3E1E-447C-97E5-691C08903C0E}" destId="{52BA9473-12B6-46A7-AB7D-D6F42AEFBBF5}" srcOrd="0" destOrd="0" parTransId="{435B94A3-B47B-4A04-BAD7-BA0B147623BC}" sibTransId="{93B9ED87-67D7-4C0A-969F-81B65F6800C3}"/>
    <dgm:cxn modelId="{E2C6964A-4878-49A6-B939-5320332FD44C}" type="presOf" srcId="{17603F72-6D98-471A-A66C-D3E824714B9F}" destId="{8A53E46E-602E-4C76-A880-E6060EC17D92}" srcOrd="0" destOrd="0" presId="urn:microsoft.com/office/officeart/2005/8/layout/radial2"/>
    <dgm:cxn modelId="{2ADEF675-AD5C-43AD-BEF4-DA0B09D82BD2}" type="presOf" srcId="{52BA9473-12B6-46A7-AB7D-D6F42AEFBBF5}" destId="{36CE339B-DD09-48E9-B650-963E2DDEEC3A}" srcOrd="0" destOrd="0" presId="urn:microsoft.com/office/officeart/2005/8/layout/radial2"/>
    <dgm:cxn modelId="{5D1ED989-4886-471E-856D-A64395F78A73}" type="presOf" srcId="{CA67B433-3E1E-447C-97E5-691C08903C0E}" destId="{EE5EEAA4-6E29-4150-AC9F-591158BEF34B}" srcOrd="0" destOrd="0" presId="urn:microsoft.com/office/officeart/2005/8/layout/radial2"/>
    <dgm:cxn modelId="{10FEEE4F-3B42-4EB2-AB87-3A867FEBBE36}" srcId="{691210B2-ED29-4283-AA62-B05D5F11982A}" destId="{C22721E7-33E9-4167-A006-2D628FC61B90}" srcOrd="0" destOrd="0" parTransId="{186290C8-3417-4C3B-8D05-52A1C4BC6852}" sibTransId="{8BD7E943-E93C-4115-9B59-0FE68D0A9F17}"/>
    <dgm:cxn modelId="{68AD2ECD-523E-47D8-AB25-854212717776}" type="presOf" srcId="{691210B2-ED29-4283-AA62-B05D5F11982A}" destId="{C5DEAA24-EED4-4F67-A562-7EBC9F88009F}" srcOrd="0" destOrd="0" presId="urn:microsoft.com/office/officeart/2005/8/layout/radial2"/>
    <dgm:cxn modelId="{4783FBE1-31A9-4CF6-B5ED-19ADAB059996}" type="presOf" srcId="{C22721E7-33E9-4167-A006-2D628FC61B90}" destId="{D8EC8281-7642-43F8-9A8C-BD5C1FF68407}" srcOrd="0" destOrd="0" presId="urn:microsoft.com/office/officeart/2005/8/layout/radial2"/>
    <dgm:cxn modelId="{A874A2D1-4F47-41A2-B59D-38954282D8F2}" type="presParOf" srcId="{EE5EEAA4-6E29-4150-AC9F-591158BEF34B}" destId="{2BBE0DE0-FB91-460F-B2B2-1EB48CEF32D8}" srcOrd="0" destOrd="0" presId="urn:microsoft.com/office/officeart/2005/8/layout/radial2"/>
    <dgm:cxn modelId="{41AA2D7A-6CBE-4088-86E3-46B021955FE4}" type="presParOf" srcId="{2BBE0DE0-FB91-460F-B2B2-1EB48CEF32D8}" destId="{8F1C7217-FF37-465C-8F19-E83AE6F25FA3}" srcOrd="0" destOrd="0" presId="urn:microsoft.com/office/officeart/2005/8/layout/radial2"/>
    <dgm:cxn modelId="{737DEF51-EC55-46A2-B5C0-A8BF3969A8C9}" type="presParOf" srcId="{8F1C7217-FF37-465C-8F19-E83AE6F25FA3}" destId="{ED459B9F-4C72-4D0E-A7AD-6D87F1201527}" srcOrd="0" destOrd="0" presId="urn:microsoft.com/office/officeart/2005/8/layout/radial2"/>
    <dgm:cxn modelId="{4BA0853D-219C-4E85-AF02-8ABD7B02DA95}" type="presParOf" srcId="{8F1C7217-FF37-465C-8F19-E83AE6F25FA3}" destId="{7F7C56A1-0EBE-4884-AE9B-848FC06DF85B}" srcOrd="1" destOrd="0" presId="urn:microsoft.com/office/officeart/2005/8/layout/radial2"/>
    <dgm:cxn modelId="{01F5D53C-31BF-4859-9D46-77DAE6A02743}" type="presParOf" srcId="{2BBE0DE0-FB91-460F-B2B2-1EB48CEF32D8}" destId="{73722642-03C6-4DA1-A53F-7EA5FB703100}" srcOrd="1" destOrd="0" presId="urn:microsoft.com/office/officeart/2005/8/layout/radial2"/>
    <dgm:cxn modelId="{C7C21A61-1226-4976-9274-02E2111837A4}" type="presParOf" srcId="{2BBE0DE0-FB91-460F-B2B2-1EB48CEF32D8}" destId="{B59F72F8-AE1E-4DA0-B883-0E0D210ACC27}" srcOrd="2" destOrd="0" presId="urn:microsoft.com/office/officeart/2005/8/layout/radial2"/>
    <dgm:cxn modelId="{8C9FFAAC-4BE0-4247-B974-8E1EFAB52E99}" type="presParOf" srcId="{B59F72F8-AE1E-4DA0-B883-0E0D210ACC27}" destId="{36CE339B-DD09-48E9-B650-963E2DDEEC3A}" srcOrd="0" destOrd="0" presId="urn:microsoft.com/office/officeart/2005/8/layout/radial2"/>
    <dgm:cxn modelId="{876A993F-272C-4994-BCB2-790D662DE3A7}" type="presParOf" srcId="{B59F72F8-AE1E-4DA0-B883-0E0D210ACC27}" destId="{0140749A-37A7-4065-95A5-56AB43A27B40}" srcOrd="1" destOrd="0" presId="urn:microsoft.com/office/officeart/2005/8/layout/radial2"/>
    <dgm:cxn modelId="{768D4AF5-4C80-4814-96F3-26E445C0E3D6}" type="presParOf" srcId="{2BBE0DE0-FB91-460F-B2B2-1EB48CEF32D8}" destId="{600AFF45-6E9C-4F65-A1FD-657088F68581}" srcOrd="3" destOrd="0" presId="urn:microsoft.com/office/officeart/2005/8/layout/radial2"/>
    <dgm:cxn modelId="{670C26D2-F5CA-4715-B70E-DCD4AB76DD51}" type="presParOf" srcId="{2BBE0DE0-FB91-460F-B2B2-1EB48CEF32D8}" destId="{B73517F7-B6DA-435E-A8C8-9C2A54386BC7}" srcOrd="4" destOrd="0" presId="urn:microsoft.com/office/officeart/2005/8/layout/radial2"/>
    <dgm:cxn modelId="{F90BBAFF-04D5-4B8F-B32A-91103C09B9DC}" type="presParOf" srcId="{B73517F7-B6DA-435E-A8C8-9C2A54386BC7}" destId="{0DAED3B7-8C0C-461D-A9EE-07D9AA5F877D}" srcOrd="0" destOrd="0" presId="urn:microsoft.com/office/officeart/2005/8/layout/radial2"/>
    <dgm:cxn modelId="{1EBD2ABF-552B-4A51-8B94-CB23FF6D615C}" type="presParOf" srcId="{B73517F7-B6DA-435E-A8C8-9C2A54386BC7}" destId="{72DD3A14-F854-47C1-ACB3-E9DC1F0BB24D}" srcOrd="1" destOrd="0" presId="urn:microsoft.com/office/officeart/2005/8/layout/radial2"/>
    <dgm:cxn modelId="{E2BDE210-230C-4D8D-8DB9-ED6CB85893C8}" type="presParOf" srcId="{2BBE0DE0-FB91-460F-B2B2-1EB48CEF32D8}" destId="{8A53E46E-602E-4C76-A880-E6060EC17D92}" srcOrd="5" destOrd="0" presId="urn:microsoft.com/office/officeart/2005/8/layout/radial2"/>
    <dgm:cxn modelId="{DFF342A5-5DCC-4E3B-80BB-9F471758C83D}" type="presParOf" srcId="{2BBE0DE0-FB91-460F-B2B2-1EB48CEF32D8}" destId="{3DE3653B-2126-49D9-8038-3C1744660560}" srcOrd="6" destOrd="0" presId="urn:microsoft.com/office/officeart/2005/8/layout/radial2"/>
    <dgm:cxn modelId="{90726CA0-58AA-4A6C-923C-9110A87D30D0}" type="presParOf" srcId="{3DE3653B-2126-49D9-8038-3C1744660560}" destId="{C5DEAA24-EED4-4F67-A562-7EBC9F88009F}" srcOrd="0" destOrd="0" presId="urn:microsoft.com/office/officeart/2005/8/layout/radial2"/>
    <dgm:cxn modelId="{61A66041-AADE-47C4-8FE9-0015A4ED7CA4}" type="presParOf" srcId="{3DE3653B-2126-49D9-8038-3C1744660560}" destId="{D8EC8281-7642-43F8-9A8C-BD5C1FF68407}" srcOrd="1" destOrd="0" presId="urn:microsoft.com/office/officeart/2005/8/layout/radial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1A8E2-91C1-491B-8508-AA0764ACF03A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B4215-CFEF-4171-A65A-C8A806AA2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0AF4E0-0886-477D-B50C-7765EA9BA32B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255BD3-8D1A-472B-83AE-DCFBAEF7B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AF4E0-0886-477D-B50C-7765EA9BA32B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55BD3-8D1A-472B-83AE-DCFBAEF7B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AF4E0-0886-477D-B50C-7765EA9BA32B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55BD3-8D1A-472B-83AE-DCFBAEF7B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AF4E0-0886-477D-B50C-7765EA9BA32B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55BD3-8D1A-472B-83AE-DCFBAEF7B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AF4E0-0886-477D-B50C-7765EA9BA32B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55BD3-8D1A-472B-83AE-DCFBAEF7B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AF4E0-0886-477D-B50C-7765EA9BA32B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55BD3-8D1A-472B-83AE-DCFBAEF7B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AF4E0-0886-477D-B50C-7765EA9BA32B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55BD3-8D1A-472B-83AE-DCFBAEF7B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AF4E0-0886-477D-B50C-7765EA9BA32B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55BD3-8D1A-472B-83AE-DCFBAEF7B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AF4E0-0886-477D-B50C-7765EA9BA32B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55BD3-8D1A-472B-83AE-DCFBAEF7B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0AF4E0-0886-477D-B50C-7765EA9BA32B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255BD3-8D1A-472B-83AE-DCFBAEF7B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0AF4E0-0886-477D-B50C-7765EA9BA32B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255BD3-8D1A-472B-83AE-DCFBAEF7B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0AF4E0-0886-477D-B50C-7765EA9BA32B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255BD3-8D1A-472B-83AE-DCFBAEF7B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lufs1\home\rfarr413\YouTube-%20Star%20Trek%20Original%20Series%20Intro%20(HQ).mp3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gif"/><Relationship Id="rId7" Type="http://schemas.openxmlformats.org/officeDocument/2006/relationships/image" Target="../media/image13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lufs1\home\rfarr413\YouTube-%20Star%20Trek%20Original%20Series%20Intro%20(HQ)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INTEGRATION OF TECHNOLOGY INTO THE CURRICULUM OF LEARNING COMMUNITIES AND UNIVERSITY SEMINAR CLASSES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US" b="1" dirty="0" smtClean="0"/>
              <a:t>Mrs. Elizabeth Briscoe-Wilson</a:t>
            </a:r>
          </a:p>
          <a:p>
            <a:pPr algn="ctr"/>
            <a:r>
              <a:rPr lang="en-US" b="1" dirty="0" smtClean="0"/>
              <a:t>University Librarian</a:t>
            </a:r>
          </a:p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Rinalda</a:t>
            </a:r>
            <a:r>
              <a:rPr lang="en-US" dirty="0" smtClean="0"/>
              <a:t> Farrar</a:t>
            </a:r>
          </a:p>
          <a:p>
            <a:pPr algn="ctr"/>
            <a:r>
              <a:rPr lang="en-US" dirty="0" smtClean="0"/>
              <a:t>Coordinator, Library Commons</a:t>
            </a:r>
          </a:p>
          <a:p>
            <a:pPr algn="ctr"/>
            <a:r>
              <a:rPr lang="en-US" dirty="0" smtClean="0"/>
              <a:t>Lincoln University, Jefferson City, Missouri</a:t>
            </a:r>
            <a:endParaRPr lang="en-US" dirty="0"/>
          </a:p>
        </p:txBody>
      </p:sp>
      <p:pic>
        <p:nvPicPr>
          <p:cNvPr id="4" name="YouTube- Star Trek Original Series Intro (HQ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86800" y="4953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5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Stakeholders</a:t>
            </a:r>
            <a:endParaRPr lang="en-US" dirty="0"/>
          </a:p>
        </p:txBody>
      </p:sp>
      <p:pic>
        <p:nvPicPr>
          <p:cNvPr id="5122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1676400" cy="1397328"/>
          </a:xfrm>
          <a:prstGeom prst="rect">
            <a:avLst/>
          </a:prstGeom>
          <a:noFill/>
        </p:spPr>
      </p:pic>
      <p:pic>
        <p:nvPicPr>
          <p:cNvPr id="5123" name="Picture 3" descr="C:\Documents and Settings\rfarr413\Local Settings\Temporary Internet Files\Content.IE5\YD8D4SAR\MM900288900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81200"/>
            <a:ext cx="1247775" cy="857250"/>
          </a:xfrm>
          <a:prstGeom prst="rect">
            <a:avLst/>
          </a:prstGeom>
          <a:noFill/>
        </p:spPr>
      </p:pic>
      <p:pic>
        <p:nvPicPr>
          <p:cNvPr id="5126" name="Picture 6" descr="C:\Documents and Settings\rfarr413\Local Settings\Temporary Internet Files\Content.IE5\080D6M56\MP90040265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752600"/>
            <a:ext cx="2513930" cy="16002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962400"/>
            <a:ext cx="8477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38100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086600" y="54864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Dr. Rachel Sale, Director of e-learning and Assistant Professor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5105400"/>
            <a:ext cx="2361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Dr. Leon Stevens</a:t>
            </a:r>
          </a:p>
          <a:p>
            <a:r>
              <a:rPr lang="en-US" sz="1200" dirty="0" smtClean="0"/>
              <a:t>Professor, Computer Science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3810000"/>
            <a:ext cx="234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1219200"/>
            <a:ext cx="3512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Dr. Derek Smith, Assistant Professor - Music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15240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Dr. Walter Johnson, Associate Professor - Psychology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724400"/>
            <a:ext cx="2958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  Mrs. Sally Brown,</a:t>
            </a:r>
          </a:p>
          <a:p>
            <a:r>
              <a:rPr lang="en-US" sz="1200" dirty="0" smtClean="0"/>
              <a:t>  University Seminar </a:t>
            </a:r>
          </a:p>
          <a:p>
            <a:r>
              <a:rPr lang="en-US" sz="1200" dirty="0" smtClean="0"/>
              <a:t>  Instructor</a:t>
            </a:r>
            <a:endParaRPr lang="en-US" sz="1200" dirty="0"/>
          </a:p>
        </p:txBody>
      </p:sp>
      <p:sp>
        <p:nvSpPr>
          <p:cNvPr id="17" name="Oval 4"/>
          <p:cNvSpPr/>
          <p:nvPr/>
        </p:nvSpPr>
        <p:spPr>
          <a:xfrm>
            <a:off x="4157785" y="3014785"/>
            <a:ext cx="828429" cy="8284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 dirty="0"/>
          </a:p>
        </p:txBody>
      </p:sp>
      <p:pic>
        <p:nvPicPr>
          <p:cNvPr id="21" name="Picture 20" descr="n100001047232427_648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0" y="1828800"/>
            <a:ext cx="1219200" cy="13716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971800" y="3352800"/>
            <a:ext cx="1676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Ms. Katrina </a:t>
            </a:r>
            <a:r>
              <a:rPr lang="en-US" sz="1100" dirty="0" err="1" smtClean="0"/>
              <a:t>Blau</a:t>
            </a:r>
            <a:r>
              <a:rPr lang="en-US" sz="1100" dirty="0" smtClean="0"/>
              <a:t>, Media Center Coordinator</a:t>
            </a:r>
            <a:endParaRPr lang="en-US" sz="1100" dirty="0"/>
          </a:p>
        </p:txBody>
      </p:sp>
      <p:pic>
        <p:nvPicPr>
          <p:cNvPr id="29" name="Picture 28" descr="n504350241_1399853_3366.jpg"/>
          <p:cNvPicPr>
            <a:picLocks noChangeAspect="1"/>
          </p:cNvPicPr>
          <p:nvPr/>
        </p:nvPicPr>
        <p:blipFill>
          <a:blip r:embed="rId8"/>
          <a:srcRect l="24172" t="27483" r="44040" b="31457"/>
          <a:stretch>
            <a:fillRect/>
          </a:stretch>
        </p:blipFill>
        <p:spPr>
          <a:xfrm>
            <a:off x="3048000" y="4267200"/>
            <a:ext cx="1295400" cy="125491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895600" y="5638800"/>
            <a:ext cx="1950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Ms. Benecia Williams</a:t>
            </a:r>
          </a:p>
          <a:p>
            <a:r>
              <a:rPr lang="en-US" sz="1200" dirty="0" smtClean="0"/>
              <a:t> Media Assistant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3352801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Mrs. Paula Clay</a:t>
            </a:r>
          </a:p>
          <a:p>
            <a:r>
              <a:rPr lang="en-US" sz="1200" dirty="0" smtClean="0"/>
              <a:t>Director, First Year Experience</a:t>
            </a:r>
          </a:p>
          <a:p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4114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Mrs. Shirley Sanders,</a:t>
            </a:r>
          </a:p>
          <a:p>
            <a:r>
              <a:rPr lang="en-US" sz="1200" dirty="0" smtClean="0"/>
              <a:t>University Seminar Instructor, Academic Advisor</a:t>
            </a:r>
            <a:endParaRPr lang="en-US" sz="12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Targeted faculty made resistance to change a lot less likely.</a:t>
            </a:r>
          </a:p>
          <a:p>
            <a:r>
              <a:rPr lang="en-US" dirty="0" smtClean="0"/>
              <a:t>Faculty were elated to be included in this project and future endeavors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Resistance to Change</a:t>
            </a:r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</a:p>
          <a:p>
            <a:r>
              <a:rPr lang="en-US" dirty="0" smtClean="0"/>
              <a:t>Collaboration – internal and external</a:t>
            </a:r>
          </a:p>
          <a:p>
            <a:r>
              <a:rPr lang="en-US" dirty="0" smtClean="0"/>
              <a:t>Webinars – present and future</a:t>
            </a:r>
          </a:p>
          <a:p>
            <a:r>
              <a:rPr lang="en-US" dirty="0" smtClean="0"/>
              <a:t>Change and Transition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Insights and Learning from Leadership Institute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GOAL TWO   </a:t>
            </a:r>
            <a:r>
              <a:rPr lang="en-US" sz="2000" dirty="0" smtClean="0"/>
              <a:t>Academic Quality Improvement: Lincoln University will prepare students for careers and lifelong learning by enhancing the value and quality of the academic programs.</a:t>
            </a:r>
          </a:p>
          <a:p>
            <a:r>
              <a:rPr lang="en-US" sz="2000" dirty="0" smtClean="0"/>
              <a:t>      -  </a:t>
            </a:r>
            <a:r>
              <a:rPr lang="en-US" sz="2000" b="1" dirty="0" smtClean="0"/>
              <a:t>Objective 2.2 </a:t>
            </a:r>
            <a:r>
              <a:rPr lang="en-US" sz="2000" dirty="0" smtClean="0"/>
              <a:t>Lincoln University will improve access to educational offerings and programs through enhanced delivery methods and innovative scheduling.</a:t>
            </a:r>
          </a:p>
          <a:p>
            <a:pPr lvl="1">
              <a:buNone/>
            </a:pPr>
            <a:r>
              <a:rPr lang="en-US" sz="2000" dirty="0" smtClean="0"/>
              <a:t>          - </a:t>
            </a:r>
            <a:r>
              <a:rPr lang="en-US" sz="2000" b="1" dirty="0" smtClean="0"/>
              <a:t>Strategy 2.2.1</a:t>
            </a:r>
            <a:r>
              <a:rPr lang="en-US" sz="2000" dirty="0" smtClean="0"/>
              <a:t>: Review and enhance the instructional delivery of existing courses and programs.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Lincoln University 2008-2012 Strategic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 have increased in other departments</a:t>
            </a:r>
          </a:p>
          <a:p>
            <a:r>
              <a:rPr lang="en-US" dirty="0" smtClean="0"/>
              <a:t>Faculty are more involved in assigning projects using technology and using technology in the classrooms</a:t>
            </a:r>
          </a:p>
          <a:p>
            <a:r>
              <a:rPr lang="en-US" dirty="0" smtClean="0"/>
              <a:t>Librarians involved in LUTC (Lincoln University Technology Committee)</a:t>
            </a:r>
          </a:p>
          <a:p>
            <a:r>
              <a:rPr lang="en-US" dirty="0" smtClean="0"/>
              <a:t>Students are more involved in use of technology</a:t>
            </a:r>
          </a:p>
          <a:p>
            <a:r>
              <a:rPr lang="en-US" dirty="0" smtClean="0"/>
              <a:t>The demand has increased for technology tutorials and “how to”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</a:t>
            </a:r>
            <a:endParaRPr lang="en-US" dirty="0"/>
          </a:p>
        </p:txBody>
      </p:sp>
      <p:pic>
        <p:nvPicPr>
          <p:cNvPr id="4" name="YouTube- Star Trek Original Series Intro (HQ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01000" y="6019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5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Learning Communities</a:t>
            </a:r>
          </a:p>
          <a:p>
            <a:r>
              <a:rPr lang="en-US" dirty="0" smtClean="0"/>
              <a:t>- Clusters of courses</a:t>
            </a:r>
          </a:p>
          <a:p>
            <a:r>
              <a:rPr lang="en-US" dirty="0" smtClean="0"/>
              <a:t>- Organized around a common theme</a:t>
            </a:r>
          </a:p>
          <a:p>
            <a:r>
              <a:rPr lang="en-US" dirty="0" smtClean="0"/>
              <a:t>University Seminar </a:t>
            </a:r>
          </a:p>
          <a:p>
            <a:r>
              <a:rPr lang="en-US" dirty="0" smtClean="0"/>
              <a:t>- Introduce students to college experience</a:t>
            </a:r>
          </a:p>
          <a:p>
            <a:r>
              <a:rPr lang="en-US" dirty="0" smtClean="0"/>
              <a:t>- Provide valuable information, skills and strategies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Communities and University Seminar Classes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953000" y="1371600"/>
          <a:ext cx="32766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 to project</a:t>
            </a:r>
          </a:p>
          <a:p>
            <a:r>
              <a:rPr lang="en-US" dirty="0" smtClean="0"/>
              <a:t>Project Review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Change Model</a:t>
            </a:r>
          </a:p>
          <a:p>
            <a:r>
              <a:rPr lang="en-US" dirty="0" smtClean="0"/>
              <a:t>Resistance to Change</a:t>
            </a:r>
          </a:p>
          <a:p>
            <a:r>
              <a:rPr lang="en-US" dirty="0" smtClean="0"/>
              <a:t>Insights and learning</a:t>
            </a:r>
          </a:p>
          <a:p>
            <a:r>
              <a:rPr lang="en-US" dirty="0" smtClean="0"/>
              <a:t>Initiative fit into the university strategic plan</a:t>
            </a:r>
          </a:p>
          <a:p>
            <a:r>
              <a:rPr lang="en-US" dirty="0" smtClean="0"/>
              <a:t>Summary and 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pic>
        <p:nvPicPr>
          <p:cNvPr id="9" name="Picture 2" descr="C:\Documents and Settings\rfarr413\Local Settings\Temporary Internet Files\Content.IE5\84N86X3R\MC90029588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524000"/>
            <a:ext cx="4419600" cy="2460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Incorporating technology into the classroom to enhance traditional teaching methods is not a new idea.  </a:t>
            </a:r>
          </a:p>
          <a:p>
            <a:r>
              <a:rPr lang="en-US" dirty="0" smtClean="0"/>
              <a:t>Yet the use of technology as an instructional tool in curriculum is still often considered an innovative way to engage students in learning.  </a:t>
            </a:r>
          </a:p>
          <a:p>
            <a:r>
              <a:rPr lang="en-US" dirty="0" smtClean="0"/>
              <a:t>The use of technology to implement curriculum supports new ways of teaching and learning.  </a:t>
            </a:r>
          </a:p>
          <a:p>
            <a:r>
              <a:rPr lang="en-US" dirty="0" smtClean="0"/>
              <a:t>The inclusion of technology can provide continuity of instruction throughout a school/environment and create new layers in the curriculum.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Abstract</a:t>
            </a:r>
            <a:endParaRPr lang="en-US" dirty="0"/>
          </a:p>
        </p:txBody>
      </p:sp>
      <p:pic>
        <p:nvPicPr>
          <p:cNvPr id="1026" name="Picture 2" descr="C:\Documents and Settings\rfarr413\Local Settings\Temporary Internet Files\Content.IE5\YD8D4SAR\MP90043934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410200"/>
            <a:ext cx="2188376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Goal</a:t>
            </a:r>
          </a:p>
          <a:p>
            <a:r>
              <a:rPr lang="en-US" dirty="0" smtClean="0"/>
              <a:t>Project Structure</a:t>
            </a:r>
          </a:p>
          <a:p>
            <a:r>
              <a:rPr lang="en-US" dirty="0" smtClean="0"/>
              <a:t>Process</a:t>
            </a:r>
          </a:p>
          <a:p>
            <a:r>
              <a:rPr lang="en-US" dirty="0" smtClean="0"/>
              <a:t>Overall outcomes</a:t>
            </a:r>
          </a:p>
          <a:p>
            <a:r>
              <a:rPr lang="en-US" dirty="0" smtClean="0"/>
              <a:t>Key breakthroughs or innovations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project</a:t>
            </a:r>
            <a:endParaRPr lang="en-US" dirty="0"/>
          </a:p>
        </p:txBody>
      </p:sp>
      <p:pic>
        <p:nvPicPr>
          <p:cNvPr id="2050" name="Picture 2" descr="C:\Documents and Settings\rfarr413\Local Settings\Temporary Internet Files\Content.IE5\84N86X3R\MC90029588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810000"/>
            <a:ext cx="4724400" cy="2460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Review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828800"/>
            <a:ext cx="502919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19400" y="5486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Inman E. Page Library</a:t>
            </a:r>
          </a:p>
          <a:p>
            <a:pPr algn="ctr"/>
            <a:r>
              <a:rPr lang="en-US" sz="1200" dirty="0" smtClean="0"/>
              <a:t>Lincoln University</a:t>
            </a:r>
          </a:p>
          <a:p>
            <a:pPr algn="ctr"/>
            <a:r>
              <a:rPr lang="en-US" sz="1200" dirty="0" smtClean="0"/>
              <a:t>Jefferson City, Missouri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Meeting with faculty</a:t>
            </a:r>
          </a:p>
          <a:p>
            <a:r>
              <a:rPr lang="en-US" dirty="0" smtClean="0"/>
              <a:t>- Flexible schedule</a:t>
            </a:r>
          </a:p>
          <a:p>
            <a:r>
              <a:rPr lang="en-US" dirty="0" smtClean="0"/>
              <a:t>- Appointments</a:t>
            </a:r>
          </a:p>
          <a:p>
            <a:r>
              <a:rPr lang="en-US" dirty="0" smtClean="0"/>
              <a:t>Syllabi</a:t>
            </a:r>
          </a:p>
          <a:p>
            <a:r>
              <a:rPr lang="en-US" dirty="0" smtClean="0"/>
              <a:t>-  Projects</a:t>
            </a:r>
          </a:p>
          <a:p>
            <a:r>
              <a:rPr lang="en-US" dirty="0" smtClean="0"/>
              <a:t>Descriptions of projects</a:t>
            </a:r>
          </a:p>
          <a:p>
            <a:r>
              <a:rPr lang="en-US" dirty="0" smtClean="0"/>
              <a:t>- Moviemaker</a:t>
            </a:r>
          </a:p>
          <a:p>
            <a:r>
              <a:rPr lang="en-US" dirty="0" smtClean="0"/>
              <a:t>- Excel</a:t>
            </a:r>
          </a:p>
          <a:p>
            <a:r>
              <a:rPr lang="en-US" dirty="0" smtClean="0"/>
              <a:t>- YouTube</a:t>
            </a:r>
          </a:p>
          <a:p>
            <a:r>
              <a:rPr lang="en-US" dirty="0" smtClean="0"/>
              <a:t>- PowerPoint</a:t>
            </a:r>
          </a:p>
          <a:p>
            <a:r>
              <a:rPr lang="en-US" dirty="0" smtClean="0"/>
              <a:t>Class presentations and preparations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  <p:pic>
        <p:nvPicPr>
          <p:cNvPr id="2053" name="Picture 5" descr="C:\Documents and Settings\rfarr413\Local Settings\Temporary Internet Files\Content.IE5\28CDIUBX\MC90030305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920240"/>
            <a:ext cx="2971800" cy="301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b="1" dirty="0" smtClean="0"/>
              <a:t>Strength</a:t>
            </a:r>
          </a:p>
          <a:p>
            <a:r>
              <a:rPr lang="en-US" sz="1400" dirty="0" smtClean="0"/>
              <a:t>- Technologically innovative building with Information Mall concept.</a:t>
            </a:r>
          </a:p>
          <a:p>
            <a:r>
              <a:rPr lang="en-US" sz="1400" dirty="0" smtClean="0"/>
              <a:t>- Vibrant faculty that teach library science classes</a:t>
            </a:r>
          </a:p>
          <a:p>
            <a:r>
              <a:rPr lang="en-US" sz="1400" dirty="0" smtClean="0"/>
              <a:t>- Learning Commons that has technology to supplement al the classes</a:t>
            </a:r>
          </a:p>
          <a:p>
            <a:r>
              <a:rPr lang="en-US" sz="1400" dirty="0" smtClean="0"/>
              <a:t>- OCLC &amp; Mobius give students, faculty &amp; staff access to more than 10 million volumes in Missouri</a:t>
            </a:r>
          </a:p>
          <a:p>
            <a:r>
              <a:rPr lang="en-US" sz="1400" b="1" dirty="0" smtClean="0"/>
              <a:t>Weaknesses</a:t>
            </a:r>
          </a:p>
          <a:p>
            <a:r>
              <a:rPr lang="en-US" sz="1400" dirty="0" smtClean="0"/>
              <a:t>-  Budget is not big enough to do any new programs</a:t>
            </a:r>
          </a:p>
          <a:p>
            <a:r>
              <a:rPr lang="en-US" sz="1400" dirty="0" smtClean="0"/>
              <a:t>-  No increase in budget in 10 years</a:t>
            </a:r>
          </a:p>
          <a:p>
            <a:r>
              <a:rPr lang="en-US" sz="1400" dirty="0" smtClean="0"/>
              <a:t>-  Need at least two additional librarians</a:t>
            </a:r>
          </a:p>
          <a:p>
            <a:r>
              <a:rPr lang="en-US" sz="1400" b="1" dirty="0" smtClean="0"/>
              <a:t>Opportunities</a:t>
            </a:r>
          </a:p>
          <a:p>
            <a:r>
              <a:rPr lang="en-US" sz="1400" dirty="0" smtClean="0"/>
              <a:t>-  Grants are available</a:t>
            </a:r>
          </a:p>
          <a:p>
            <a:r>
              <a:rPr lang="en-US" sz="1400" dirty="0" smtClean="0"/>
              <a:t>-  Interns are available for library work</a:t>
            </a:r>
          </a:p>
          <a:p>
            <a:r>
              <a:rPr lang="en-US" sz="1400" dirty="0" smtClean="0"/>
              <a:t>-  Administrative support from Vice President of Academic Affairs</a:t>
            </a:r>
          </a:p>
          <a:p>
            <a:r>
              <a:rPr lang="en-US" sz="1400" b="1" dirty="0" smtClean="0"/>
              <a:t>Threat</a:t>
            </a:r>
          </a:p>
          <a:p>
            <a:r>
              <a:rPr lang="en-US" sz="1400" dirty="0" smtClean="0"/>
              <a:t>-  New technology, no new money</a:t>
            </a:r>
          </a:p>
          <a:p>
            <a:r>
              <a:rPr lang="en-US" sz="1400" dirty="0" smtClean="0"/>
              <a:t>-  Higher usage by students, require more librarians</a:t>
            </a:r>
          </a:p>
          <a:p>
            <a:r>
              <a:rPr lang="en-US" sz="1400" dirty="0" smtClean="0"/>
              <a:t>-  New opportunities for training, no funds to travel</a:t>
            </a:r>
          </a:p>
          <a:p>
            <a:pPr>
              <a:buNone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- SWOT</a:t>
            </a:r>
            <a:endParaRPr lang="en-US" dirty="0"/>
          </a:p>
        </p:txBody>
      </p:sp>
      <p:pic>
        <p:nvPicPr>
          <p:cNvPr id="1028" name="Picture 4" descr="C:\Documents and Settings\rfarr413\Local Settings\Temporary Internet Files\Content.IE5\080D6M56\MC90005697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038600"/>
            <a:ext cx="16002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Identification of stakeholders</a:t>
            </a:r>
          </a:p>
          <a:p>
            <a:r>
              <a:rPr lang="en-US" dirty="0" smtClean="0"/>
              <a:t>- Faculty</a:t>
            </a:r>
          </a:p>
          <a:p>
            <a:r>
              <a:rPr lang="en-US" dirty="0" smtClean="0"/>
              <a:t>- Students</a:t>
            </a:r>
          </a:p>
          <a:p>
            <a:r>
              <a:rPr lang="en-US" dirty="0" smtClean="0"/>
              <a:t>Involvement of stakeholders</a:t>
            </a:r>
          </a:p>
          <a:p>
            <a:r>
              <a:rPr lang="en-US" dirty="0" smtClean="0"/>
              <a:t>Key change issues</a:t>
            </a:r>
          </a:p>
          <a:p>
            <a:r>
              <a:rPr lang="en-US" dirty="0" smtClean="0"/>
              <a:t>- Faculty use of technology</a:t>
            </a:r>
          </a:p>
          <a:p>
            <a:r>
              <a:rPr lang="en-US" dirty="0" smtClean="0"/>
              <a:t>- Increase student use of technology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787</TotalTime>
  <Words>629</Words>
  <Application>Microsoft Office PowerPoint</Application>
  <PresentationFormat>On-screen Show (4:3)</PresentationFormat>
  <Paragraphs>116</Paragraphs>
  <Slides>14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     INTEGRATION OF TECHNOLOGY INTO THE CURRICULUM OF LEARNING COMMUNITIES AND UNIVERSITY SEMINAR CLASSES</vt:lpstr>
      <vt:lpstr>Learning Communities and University Seminar Classes</vt:lpstr>
      <vt:lpstr>OUTLINE</vt:lpstr>
      <vt:lpstr>Abstract</vt:lpstr>
      <vt:lpstr>Introduction to project</vt:lpstr>
      <vt:lpstr>Project Review</vt:lpstr>
      <vt:lpstr>Challenges</vt:lpstr>
      <vt:lpstr>Challenges - SWOT</vt:lpstr>
      <vt:lpstr>Change Model</vt:lpstr>
      <vt:lpstr>Stakeholders</vt:lpstr>
      <vt:lpstr>Resistance to Change</vt:lpstr>
      <vt:lpstr>Insights and Learning from Leadership Institute</vt:lpstr>
      <vt:lpstr>Lincoln University 2008-2012 Strategic Plan</vt:lpstr>
      <vt:lpstr>Summary and 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HBCU LIBRARY ALLIANCE LEADERSHIP INSTITUTE</dc:title>
  <dc:creator>rfarr413</dc:creator>
  <cp:lastModifiedBy>rfarr413</cp:lastModifiedBy>
  <cp:revision>66</cp:revision>
  <dcterms:created xsi:type="dcterms:W3CDTF">2010-03-30T19:59:27Z</dcterms:created>
  <dcterms:modified xsi:type="dcterms:W3CDTF">2010-05-14T15:38:48Z</dcterms:modified>
</cp:coreProperties>
</file>