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6"/>
  </p:notesMasterIdLst>
  <p:handoutMasterIdLst>
    <p:handoutMasterId r:id="rId17"/>
  </p:handoutMasterIdLst>
  <p:sldIdLst>
    <p:sldId id="256" r:id="rId6"/>
    <p:sldId id="381" r:id="rId7"/>
    <p:sldId id="368" r:id="rId8"/>
    <p:sldId id="416" r:id="rId9"/>
    <p:sldId id="366" r:id="rId10"/>
    <p:sldId id="370" r:id="rId11"/>
    <p:sldId id="415" r:id="rId12"/>
    <p:sldId id="369" r:id="rId13"/>
    <p:sldId id="348" r:id="rId14"/>
    <p:sldId id="371" r:id="rId15"/>
  </p:sldIdLst>
  <p:sldSz cx="9144000" cy="6858000" type="screen4x3"/>
  <p:notesSz cx="6929438" cy="9286875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96" autoAdjust="0"/>
    <p:restoredTop sz="94737" autoAdjust="0"/>
  </p:normalViewPr>
  <p:slideViewPr>
    <p:cSldViewPr>
      <p:cViewPr>
        <p:scale>
          <a:sx n="78" d="100"/>
          <a:sy n="78" d="100"/>
        </p:scale>
        <p:origin x="88" y="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016" y="-102"/>
      </p:cViewPr>
      <p:guideLst>
        <p:guide orient="horz" pos="2925"/>
        <p:guide pos="218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03335" cy="464107"/>
          </a:xfrm>
          <a:prstGeom prst="rect">
            <a:avLst/>
          </a:prstGeom>
        </p:spPr>
        <p:txBody>
          <a:bodyPr vert="horz" lIns="91041" tIns="45522" rIns="91041" bIns="4552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4528" y="3"/>
            <a:ext cx="3003335" cy="464107"/>
          </a:xfrm>
          <a:prstGeom prst="rect">
            <a:avLst/>
          </a:prstGeom>
        </p:spPr>
        <p:txBody>
          <a:bodyPr vert="horz" lIns="91041" tIns="45522" rIns="91041" bIns="45522" rtlCol="0"/>
          <a:lstStyle>
            <a:lvl1pPr algn="r">
              <a:defRPr sz="1200"/>
            </a:lvl1pPr>
          </a:lstStyle>
          <a:p>
            <a:fld id="{296E9154-2F17-4AD5-918C-1B8B6FE9CBCD}" type="datetimeFigureOut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1188"/>
            <a:ext cx="3003335" cy="464106"/>
          </a:xfrm>
          <a:prstGeom prst="rect">
            <a:avLst/>
          </a:prstGeom>
        </p:spPr>
        <p:txBody>
          <a:bodyPr vert="horz" lIns="91041" tIns="45522" rIns="91041" bIns="4552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4528" y="8821188"/>
            <a:ext cx="3003335" cy="464106"/>
          </a:xfrm>
          <a:prstGeom prst="rect">
            <a:avLst/>
          </a:prstGeom>
        </p:spPr>
        <p:txBody>
          <a:bodyPr vert="horz" lIns="91041" tIns="45522" rIns="91041" bIns="45522" rtlCol="0" anchor="b"/>
          <a:lstStyle>
            <a:lvl1pPr algn="r">
              <a:defRPr sz="1200"/>
            </a:lvl1pPr>
          </a:lstStyle>
          <a:p>
            <a:fld id="{3406CB8B-6ED4-4FB3-8F1D-9FB797D681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2424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2756" cy="464344"/>
          </a:xfrm>
          <a:prstGeom prst="rect">
            <a:avLst/>
          </a:prstGeom>
        </p:spPr>
        <p:txBody>
          <a:bodyPr vert="horz" lIns="92626" tIns="46312" rIns="92626" bIns="4631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5078" y="0"/>
            <a:ext cx="3002756" cy="464344"/>
          </a:xfrm>
          <a:prstGeom prst="rect">
            <a:avLst/>
          </a:prstGeom>
        </p:spPr>
        <p:txBody>
          <a:bodyPr vert="horz" lIns="92626" tIns="46312" rIns="92626" bIns="46312" rtlCol="0"/>
          <a:lstStyle>
            <a:lvl1pPr algn="r">
              <a:defRPr sz="1200"/>
            </a:lvl1pPr>
          </a:lstStyle>
          <a:p>
            <a:fld id="{CF121274-7765-4476-AC92-C6A2A7BAB4EB}" type="datetimeFigureOut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96913"/>
            <a:ext cx="4640262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6" tIns="46312" rIns="92626" bIns="4631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944" y="4411266"/>
            <a:ext cx="5543550" cy="4179094"/>
          </a:xfrm>
          <a:prstGeom prst="rect">
            <a:avLst/>
          </a:prstGeom>
        </p:spPr>
        <p:txBody>
          <a:bodyPr vert="horz" lIns="92626" tIns="46312" rIns="92626" bIns="463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086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6CD-CB2E-490A-9BD7-5F1974CB8C4D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98D6-00F6-43D6-AA31-24DBA166D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DE4D-08C3-4267-98B0-AB6C473C58EE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98D6-00F6-43D6-AA31-24DBA166D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7A87-7302-4880-8B76-2CF2381AC0A1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98D6-00F6-43D6-AA31-24DBA166D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57CA-DD2D-408C-BE1A-06B1F31D3B49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98D6-00F6-43D6-AA31-24DBA166D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8C59-3BA8-4107-875D-D04278B324CD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98D6-00F6-43D6-AA31-24DBA166D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38F1-E923-40BF-B142-A8280211E5A5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98D6-00F6-43D6-AA31-24DBA166D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02ED-1588-41BD-9C03-F0BEF49F15FC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98D6-00F6-43D6-AA31-24DBA166D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4410-AA77-40E0-BD96-586716E29F35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98D6-00F6-43D6-AA31-24DBA166D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DAF2-A2C4-4C95-ACA9-E6986B1A8356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98D6-00F6-43D6-AA31-24DBA166D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E482-141C-4637-9A61-A5299B298103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98D6-00F6-43D6-AA31-24DBA166D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0C95-995F-4816-AEF5-8FE24D3620F8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98D6-00F6-43D6-AA31-24DBA166D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AD91-807C-4715-A47C-206C121DA038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98D6-00F6-43D6-AA31-24DBA166D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A780-A6AB-4375-A32D-10C739C10B70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A98D6-00F6-43D6-AA31-24DBA166DDF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lu logoblue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58000" y="6172200"/>
            <a:ext cx="1895889" cy="544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48200" y="274638"/>
            <a:ext cx="403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C243E"/>
                </a:solidFill>
              </a:defRPr>
            </a:lvl1pPr>
          </a:lstStyle>
          <a:p>
            <a:fld id="{2C4532AC-0817-4AA6-B3BB-1904C83FA434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C243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C243E"/>
                </a:solidFill>
              </a:defRPr>
            </a:lvl1pPr>
          </a:lstStyle>
          <a:p>
            <a:fld id="{61770FF5-CFD6-4DAA-B5E1-CA32BC2258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u logoblu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207621"/>
            <a:ext cx="4114800" cy="11849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C243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C243E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C243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C243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C243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C243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2841625"/>
          </a:xfrm>
        </p:spPr>
        <p:txBody>
          <a:bodyPr>
            <a:normAutofit fontScale="90000"/>
          </a:bodyPr>
          <a:lstStyle/>
          <a:p>
            <a:r>
              <a:rPr lang="en-US" sz="6000" i="1" dirty="0" smtClean="0">
                <a:latin typeface="Cambria" pitchFamily="18" charset="0"/>
              </a:rPr>
              <a:t>Starting an </a:t>
            </a:r>
            <a:br>
              <a:rPr lang="en-US" sz="6000" i="1" dirty="0" smtClean="0">
                <a:latin typeface="Cambria" pitchFamily="18" charset="0"/>
              </a:rPr>
            </a:br>
            <a:r>
              <a:rPr lang="en-US" sz="6000" i="1" dirty="0" smtClean="0">
                <a:latin typeface="Cambria" pitchFamily="18" charset="0"/>
              </a:rPr>
              <a:t>Institutional Repository at Lincoln University</a:t>
            </a:r>
            <a:br>
              <a:rPr lang="en-US" sz="6000" i="1" dirty="0" smtClean="0">
                <a:latin typeface="Cambria" pitchFamily="18" charset="0"/>
              </a:rPr>
            </a:br>
            <a:endParaRPr lang="en-US" sz="6000" i="1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105400"/>
            <a:ext cx="6400800" cy="1752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endParaRPr lang="en-US" sz="2000" b="1" dirty="0" smtClean="0">
              <a:latin typeface="Cambria" pitchFamily="18" charset="0"/>
            </a:endParaRPr>
          </a:p>
          <a:p>
            <a:pPr algn="r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Jerome Offord, Jr., </a:t>
            </a:r>
            <a:r>
              <a:rPr lang="en-US" sz="2000" i="1" dirty="0" smtClean="0">
                <a:solidFill>
                  <a:schemeClr val="tx1"/>
                </a:solidFill>
                <a:latin typeface="Cambria" pitchFamily="18" charset="0"/>
              </a:rPr>
              <a:t>Dean of Library Services</a:t>
            </a:r>
            <a:br>
              <a:rPr lang="en-US" sz="2000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Lois Marshall, </a:t>
            </a:r>
            <a:r>
              <a:rPr lang="en-US" sz="2000" i="1" dirty="0" smtClean="0">
                <a:solidFill>
                  <a:schemeClr val="tx1"/>
                </a:solidFill>
                <a:latin typeface="Cambria" pitchFamily="18" charset="0"/>
              </a:rPr>
              <a:t>Public Services Coordinator</a:t>
            </a:r>
            <a:endParaRPr lang="en-US" sz="2400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990600"/>
            <a:ext cx="4114799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00" dirty="0" smtClean="0">
                <a:solidFill>
                  <a:schemeClr val="bg1"/>
                </a:solidFill>
              </a:rPr>
              <a:t>Dfafa</a:t>
            </a:r>
            <a:endParaRPr lang="en-US" sz="500" dirty="0" smtClean="0"/>
          </a:p>
        </p:txBody>
      </p:sp>
      <p:pic>
        <p:nvPicPr>
          <p:cNvPr id="13" name="Picture 12" descr="Top-Graph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2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00200"/>
            <a:ext cx="9144000" cy="1538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Constantia" pitchFamily="18" charset="0"/>
                <a:ea typeface="+mj-ea"/>
                <a:cs typeface="+mj-cs"/>
              </a:rPr>
              <a:t>The End Results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pic>
        <p:nvPicPr>
          <p:cNvPr id="5" name="Picture 2" descr="http://www.punchbrand.com/images/detailed/0/PIN-OMG.jpg"/>
          <p:cNvPicPr>
            <a:picLocks noChangeAspect="1" noChangeArrowheads="1"/>
          </p:cNvPicPr>
          <p:nvPr/>
        </p:nvPicPr>
        <p:blipFill>
          <a:blip r:embed="rId2" cstate="print"/>
          <a:srcRect l="7246" t="10145" r="7246" b="14493"/>
          <a:stretch>
            <a:fillRect/>
          </a:stretch>
        </p:blipFill>
        <p:spPr bwMode="auto">
          <a:xfrm>
            <a:off x="1981200" y="1981200"/>
            <a:ext cx="4953000" cy="4365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00200"/>
            <a:ext cx="9144000" cy="1538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Constantia" pitchFamily="18" charset="0"/>
              </a:rPr>
              <a:t>Outline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133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F5F5F"/>
              </a:buClr>
              <a:buSzTx/>
              <a:buFont typeface="Wingdings" pitchFamily="2" charset="2"/>
              <a:buChar char="v"/>
              <a:tabLst/>
              <a:defRPr/>
            </a:pPr>
            <a:r>
              <a:rPr lang="en-US" sz="2400" dirty="0" smtClean="0">
                <a:latin typeface="Constantia" pitchFamily="18" charset="0"/>
              </a:rPr>
              <a:t>Why an Institutional Repository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F5F5F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The Librarian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as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 Leader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F5F5F"/>
              </a:buClr>
              <a:buSzTx/>
              <a:buFont typeface="Wingdings" pitchFamily="2" charset="2"/>
              <a:buChar char="v"/>
              <a:tabLst/>
              <a:defRPr/>
            </a:pPr>
            <a:r>
              <a:rPr lang="en-US" sz="2400" baseline="0" dirty="0" smtClean="0">
                <a:latin typeface="Constantia" pitchFamily="18" charset="0"/>
              </a:rPr>
              <a:t>Challenges</a:t>
            </a:r>
          </a:p>
          <a:p>
            <a:pPr marL="342900" indent="-342900">
              <a:spcBef>
                <a:spcPct val="20000"/>
              </a:spcBef>
              <a:buClr>
                <a:srgbClr val="5F5F5F"/>
              </a:buClr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Constantia" pitchFamily="18" charset="0"/>
              </a:rPr>
              <a:t>Resistance</a:t>
            </a:r>
          </a:p>
          <a:p>
            <a:pPr marL="342900" indent="-342900">
              <a:spcBef>
                <a:spcPct val="20000"/>
              </a:spcBef>
              <a:buClr>
                <a:srgbClr val="5F5F5F"/>
              </a:buClr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Constantia" pitchFamily="18" charset="0"/>
              </a:rPr>
              <a:t>Field Goal and Touch Down!</a:t>
            </a:r>
          </a:p>
          <a:p>
            <a:pPr marL="342900" indent="-342900">
              <a:spcBef>
                <a:spcPct val="20000"/>
              </a:spcBef>
              <a:buClr>
                <a:srgbClr val="5F5F5F"/>
              </a:buClr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Constantia" pitchFamily="18" charset="0"/>
              </a:rPr>
              <a:t>Strategic Plan</a:t>
            </a:r>
          </a:p>
          <a:p>
            <a:pPr marL="342900" indent="-342900">
              <a:spcBef>
                <a:spcPct val="20000"/>
              </a:spcBef>
              <a:buClr>
                <a:srgbClr val="5F5F5F"/>
              </a:buClr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Constantia" pitchFamily="18" charset="0"/>
              </a:rPr>
              <a:t>Summary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00200"/>
            <a:ext cx="9144000" cy="1538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Constantia" pitchFamily="18" charset="0"/>
              </a:rPr>
              <a:t>Why an Institutional Repository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86000"/>
            <a:ext cx="3581400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Exposure</a:t>
            </a:r>
          </a:p>
          <a:p>
            <a:r>
              <a:rPr lang="en-US" dirty="0" smtClean="0"/>
              <a:t>Preservation</a:t>
            </a:r>
          </a:p>
          <a:p>
            <a:r>
              <a:rPr lang="en-US" dirty="0" smtClean="0"/>
              <a:t>Scholarship</a:t>
            </a:r>
          </a:p>
          <a:p>
            <a:r>
              <a:rPr lang="en-US" dirty="0" smtClean="0"/>
              <a:t>Innovation</a:t>
            </a:r>
          </a:p>
        </p:txBody>
      </p:sp>
      <p:pic>
        <p:nvPicPr>
          <p:cNvPr id="43012" name="Picture 4" descr="http://www.wooftowoof.com/images/Wh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133600"/>
            <a:ext cx="5267325" cy="3489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00200"/>
            <a:ext cx="9144000" cy="1538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Constantia" pitchFamily="18" charset="0"/>
              </a:rPr>
              <a:t>The Road Map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86000"/>
            <a:ext cx="3581400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Create an Institutional Repository</a:t>
            </a:r>
          </a:p>
        </p:txBody>
      </p:sp>
      <p:pic>
        <p:nvPicPr>
          <p:cNvPr id="62466" name="Picture 2" descr="http://healthyfitnfree.com/blog/wp-content/uploads/2012/08/goal-set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286000"/>
            <a:ext cx="4572000" cy="3124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00200"/>
            <a:ext cx="9144000" cy="1538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Constantia" pitchFamily="18" charset="0"/>
              </a:rPr>
              <a:t>Library as Leader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pic>
        <p:nvPicPr>
          <p:cNvPr id="41985" name="Picture 1" descr="C:\Users\Jerome\AppData\Local\Microsoft\Windows\Temporary Internet Files\Content.IE5\L09QE81T\MP90038748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362200"/>
            <a:ext cx="2609088" cy="3657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86200" y="2895600"/>
            <a:ext cx="4648200" cy="3306763"/>
          </a:xfrm>
        </p:spPr>
        <p:txBody>
          <a:bodyPr/>
          <a:lstStyle/>
          <a:p>
            <a:r>
              <a:rPr lang="en-US" dirty="0" smtClean="0"/>
              <a:t>Understanding campus politics</a:t>
            </a:r>
          </a:p>
          <a:p>
            <a:r>
              <a:rPr lang="en-US" dirty="0" smtClean="0"/>
              <a:t>Shared governance</a:t>
            </a:r>
          </a:p>
          <a:p>
            <a:r>
              <a:rPr lang="en-US" dirty="0" smtClean="0"/>
              <a:t>Campus buy-in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00200"/>
            <a:ext cx="9144000" cy="1538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Constantia" pitchFamily="18" charset="0"/>
              </a:rPr>
              <a:t>Strategic Plan</a:t>
            </a:r>
            <a:endParaRPr lang="en-US" sz="40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15000" y="2057400"/>
            <a:ext cx="3200400" cy="42973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GOAL ONE: </a:t>
            </a:r>
            <a:r>
              <a:rPr lang="en-US" dirty="0" smtClean="0"/>
              <a:t>Communications and Marketing: Lincoln University will enhance communication with internal and external stakeholders; promote academic and non-academic programs and the contributions of faculty, staff, and students to society; and articulate the mission of the university to the public. </a:t>
            </a:r>
          </a:p>
        </p:txBody>
      </p:sp>
      <p:pic>
        <p:nvPicPr>
          <p:cNvPr id="9" name="Picture 2" descr="http://www.greencastle.k12.pa.us/Portals/0/District/StrategicPlan/ch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5200650" cy="3467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00200"/>
            <a:ext cx="9144000" cy="1538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Constantia" pitchFamily="18" charset="0"/>
              </a:rPr>
              <a:t>Strategic Plan</a:t>
            </a:r>
            <a:endParaRPr lang="en-US" sz="40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15000" y="2057400"/>
            <a:ext cx="3200400" cy="42973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GOAL FIVE:</a:t>
            </a:r>
            <a:r>
              <a:rPr lang="en-US" dirty="0" smtClean="0"/>
              <a:t> Extension and Outreach: Lincoln University will improve the quality and expand the scope and breadth of Cooperative Extension and other outreach services to local, state, national, and global constituents. </a:t>
            </a:r>
            <a:endParaRPr lang="en-US" dirty="0"/>
          </a:p>
        </p:txBody>
      </p:sp>
      <p:pic>
        <p:nvPicPr>
          <p:cNvPr id="9" name="Picture 2" descr="http://www.greencastle.k12.pa.us/Portals/0/District/StrategicPlan/ch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5200650" cy="3467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00200"/>
            <a:ext cx="9144000" cy="1538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Constantia" pitchFamily="18" charset="0"/>
              </a:rPr>
              <a:t>Campus Support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pic>
        <p:nvPicPr>
          <p:cNvPr id="40962" name="Picture 2" descr="http://dlzj89jzssiut.cloudfront.net/pins/12/10/10/Grace-Yu-I-got-your-back..._r5KAAA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1200"/>
            <a:ext cx="4495800" cy="4495801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486400" y="3124200"/>
            <a:ext cx="2895600" cy="1295400"/>
          </a:xfrm>
        </p:spPr>
        <p:txBody>
          <a:bodyPr/>
          <a:lstStyle/>
          <a:p>
            <a:r>
              <a:rPr lang="en-US" dirty="0" smtClean="0"/>
              <a:t>Money Talks!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00200"/>
            <a:ext cx="9144000" cy="1538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Constantia" pitchFamily="18" charset="0"/>
              </a:rPr>
              <a:t>Stop in the Name of Love</a:t>
            </a:r>
            <a:endParaRPr lang="en-US" sz="40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2057400"/>
            <a:ext cx="3200400" cy="4525963"/>
          </a:xfrm>
        </p:spPr>
        <p:txBody>
          <a:bodyPr/>
          <a:lstStyle/>
          <a:p>
            <a:r>
              <a:rPr lang="en-US" dirty="0" smtClean="0"/>
              <a:t>Resistance to Change</a:t>
            </a:r>
          </a:p>
          <a:p>
            <a:r>
              <a:rPr lang="en-US" dirty="0" smtClean="0"/>
              <a:t>Academic Freedom</a:t>
            </a:r>
          </a:p>
          <a:p>
            <a:r>
              <a:rPr lang="en-US" dirty="0" smtClean="0"/>
              <a:t>Intellectual Property and Copyright</a:t>
            </a:r>
            <a:endParaRPr lang="en-US" dirty="0"/>
          </a:p>
        </p:txBody>
      </p:sp>
      <p:pic>
        <p:nvPicPr>
          <p:cNvPr id="39938" name="Picture 2" descr="http://images.45cat.com/the-supremes-stop-in-the-name-of-love-tamla-moto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56708"/>
            <a:ext cx="3657600" cy="3664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tarting an &amp;#x0D;&amp;#x0A;Institutional Repository at Lincoln University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381&quot;/&gt;&lt;/object&gt;&lt;object type=&quot;3&quot; unique_id=&quot;10007&quot;&gt;&lt;property id=&quot;20148&quot; value=&quot;5&quot;/&gt;&lt;property id=&quot;20300&quot; value=&quot;Slide 3&quot;/&gt;&lt;property id=&quot;20307&quot; value=&quot;368&quot;/&gt;&lt;/object&gt;&lt;object type=&quot;3&quot; unique_id=&quot;10008&quot;&gt;&lt;property id=&quot;20148&quot; value=&quot;5&quot;/&gt;&lt;property id=&quot;20300&quot; value=&quot;Slide 5&quot;/&gt;&lt;property id=&quot;20307&quot; value=&quot;366&quot;/&gt;&lt;/object&gt;&lt;object type=&quot;3&quot; unique_id=&quot;10009&quot;&gt;&lt;property id=&quot;20148&quot; value=&quot;5&quot;/&gt;&lt;property id=&quot;20300&quot; value=&quot;Slide 8&quot;/&gt;&lt;property id=&quot;20307&quot; value=&quot;369&quot;/&gt;&lt;/object&gt;&lt;object type=&quot;3&quot; unique_id=&quot;10010&quot;&gt;&lt;property id=&quot;20148&quot; value=&quot;5&quot;/&gt;&lt;property id=&quot;20300&quot; value=&quot;Slide 9&quot;/&gt;&lt;property id=&quot;20307&quot; value=&quot;348&quot;/&gt;&lt;/object&gt;&lt;object type=&quot;3&quot; unique_id=&quot;10011&quot;&gt;&lt;property id=&quot;20148&quot; value=&quot;5&quot;/&gt;&lt;property id=&quot;20300&quot; value=&quot;Slide 6&quot;/&gt;&lt;property id=&quot;20307&quot; value=&quot;370&quot;/&gt;&lt;/object&gt;&lt;object type=&quot;3&quot; unique_id=&quot;10012&quot;&gt;&lt;property id=&quot;20148&quot; value=&quot;5&quot;/&gt;&lt;property id=&quot;20300&quot; value=&quot;Slide 10&quot;/&gt;&lt;property id=&quot;20307&quot; value=&quot;371&quot;/&gt;&lt;/object&gt;&lt;object type=&quot;3&quot; unique_id=&quot;12697&quot;&gt;&lt;property id=&quot;20148&quot; value=&quot;5&quot;/&gt;&lt;property id=&quot;20300&quot; value=&quot;Slide 7&quot;/&gt;&lt;property id=&quot;20307&quot; value=&quot;415&quot;/&gt;&lt;/object&gt;&lt;object type=&quot;3&quot; unique_id=&quot;12765&quot;&gt;&lt;property id=&quot;20148&quot; value=&quot;5&quot;/&gt;&lt;property id=&quot;20300&quot; value=&quot;Slide 4&quot;/&gt;&lt;property id=&quot;20307&quot; value=&quot;41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P03000237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U Whit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4" ma:contentTypeDescription="Create a new document." ma:contentTypeScope="" ma:versionID="e4b7918f6d70a6bbd3ae09fdaae93119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1A1AD0CA-86EC-41CE-B233-BBB13A43AA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40D1E7-812F-44F7-A654-FCCF65D5D995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9DB0BDE1-0445-4D62-ABDD-26A1C7235F0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TP030002379</Template>
  <TotalTime>3529</TotalTime>
  <Words>169</Words>
  <Application>Microsoft Office PowerPoint</Application>
  <PresentationFormat>On-screen Show (4:3)</PresentationFormat>
  <Paragraphs>35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TP030002379</vt:lpstr>
      <vt:lpstr>LU White Theme</vt:lpstr>
      <vt:lpstr>Starting an  Institutional Repository at Lincoln University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Alumni Plenary Session  Homecoming 2010  Report from the Office for University Advancement</dc:title>
  <dc:creator>M C</dc:creator>
  <cp:lastModifiedBy>Sandra Phoenix</cp:lastModifiedBy>
  <cp:revision>404</cp:revision>
  <dcterms:created xsi:type="dcterms:W3CDTF">2010-11-05T03:53:09Z</dcterms:created>
  <dcterms:modified xsi:type="dcterms:W3CDTF">2012-11-07T15:56:27Z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TC300023799990</vt:lpwstr>
  </property>
</Properties>
</file>