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sldIdLst>
    <p:sldId id="257" r:id="rId2"/>
    <p:sldId id="274" r:id="rId3"/>
    <p:sldId id="275" r:id="rId4"/>
    <p:sldId id="278" r:id="rId5"/>
    <p:sldId id="258" r:id="rId6"/>
    <p:sldId id="267" r:id="rId7"/>
    <p:sldId id="277" r:id="rId8"/>
    <p:sldId id="280" r:id="rId9"/>
    <p:sldId id="273" r:id="rId10"/>
    <p:sldId id="27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5" d="100"/>
          <a:sy n="65" d="100"/>
        </p:scale>
        <p:origin x="-420" y="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168015-BD0A-4C51-B5FA-C66EDDEDD6E2}"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7B49A-A7EC-4622-AE10-DD6D8B97C4F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362F7-1024-4472-BFF0-DBBA58E74765}"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47B4A-5090-46CE-840D-42AA89C929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68015-BD0A-4C51-B5FA-C66EDDEDD6E2}"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C7B49A-A7EC-4622-AE10-DD6D8B97C4F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399"/>
            <a:ext cx="8305800" cy="4525965"/>
          </a:xfrm>
        </p:spPr>
        <p:txBody>
          <a:bodyPr/>
          <a:lstStyle>
            <a:lvl1pPr marL="173038" indent="-173038">
              <a:lnSpc>
                <a:spcPts val="2600"/>
              </a:lnSpc>
              <a:buClr>
                <a:schemeClr val="accent3">
                  <a:lumMod val="50000"/>
                </a:schemeClr>
              </a:buClr>
              <a:buFont typeface="Arial" pitchFamily="34" charset="0"/>
              <a:buChar char="•"/>
              <a:defRPr sz="2400" b="0"/>
            </a:lvl1pPr>
            <a:lvl2pPr marL="684213" indent="-227013">
              <a:lnSpc>
                <a:spcPts val="2600"/>
              </a:lnSpc>
              <a:buClr>
                <a:schemeClr val="accent3">
                  <a:lumMod val="50000"/>
                </a:schemeClr>
              </a:buClr>
              <a:defRPr sz="2000"/>
            </a:lvl2pPr>
            <a:lvl3pPr marL="1087438" indent="-173038">
              <a:lnSpc>
                <a:spcPts val="2600"/>
              </a:lnSpc>
              <a:buClr>
                <a:schemeClr val="accent3">
                  <a:lumMod val="50000"/>
                </a:schemeClr>
              </a:buClr>
              <a:defRPr sz="1800"/>
            </a:lvl3pPr>
            <a:lvl4pPr marL="1541463" indent="-169863">
              <a:lnSpc>
                <a:spcPts val="2600"/>
              </a:lnSpc>
              <a:buClr>
                <a:schemeClr val="accent3">
                  <a:lumMod val="50000"/>
                </a:schemeClr>
              </a:buClr>
              <a:defRPr sz="1600"/>
            </a:lvl4pPr>
            <a:lvl5pPr marL="2001838" indent="-173038">
              <a:lnSpc>
                <a:spcPts val="2600"/>
              </a:lnSpc>
              <a:buClr>
                <a:schemeClr val="accent3">
                  <a:lumMod val="50000"/>
                </a:schemeClr>
              </a:buCl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3"/>
          </p:nvPr>
        </p:nvSpPr>
        <p:spPr>
          <a:xfrm>
            <a:off x="381000" y="669600"/>
            <a:ext cx="8251200" cy="457200"/>
          </a:xfrm>
        </p:spPr>
        <p:txBody>
          <a:bodyPr>
            <a:normAutofit/>
          </a:bodyPr>
          <a:lstStyle>
            <a:lvl1pPr>
              <a:buFontTx/>
              <a:buNone/>
              <a:defRPr sz="2400"/>
            </a:lvl1pPr>
          </a:lstStyle>
          <a:p>
            <a:pPr lvl="0"/>
            <a:r>
              <a:rPr lang="en-US" smtClean="0"/>
              <a:t>Click to edit Master text styles</a:t>
            </a:r>
          </a:p>
        </p:txBody>
      </p:sp>
      <p:sp>
        <p:nvSpPr>
          <p:cNvPr id="10" name="Footer Placeholder 4"/>
          <p:cNvSpPr>
            <a:spLocks noGrp="1"/>
          </p:cNvSpPr>
          <p:nvPr>
            <p:ph type="ftr" sz="quarter" idx="3"/>
          </p:nvPr>
        </p:nvSpPr>
        <p:spPr>
          <a:xfrm>
            <a:off x="6248400" y="6653837"/>
            <a:ext cx="2895600" cy="365125"/>
          </a:xfrm>
          <a:prstGeom prst="rect">
            <a:avLst/>
          </a:prstGeom>
        </p:spPr>
        <p:txBody>
          <a:bodyPr/>
          <a:lstStyle>
            <a:lvl1pPr algn="r">
              <a:defRPr sz="900">
                <a:solidFill>
                  <a:schemeClr val="tx2"/>
                </a:solidFill>
                <a:latin typeface="Segoe UI" pitchFamily="34" charset="0"/>
                <a:cs typeface="Segoe UI" pitchFamily="34" charset="0"/>
              </a:defRPr>
            </a:lvl1pPr>
          </a:lstStyle>
          <a:p>
            <a:endParaRPr lang="en-US"/>
          </a:p>
        </p:txBody>
      </p:sp>
      <p:sp>
        <p:nvSpPr>
          <p:cNvPr id="12" name="Slide Number Placeholder 5"/>
          <p:cNvSpPr>
            <a:spLocks noGrp="1"/>
          </p:cNvSpPr>
          <p:nvPr>
            <p:ph type="sldNum" sz="quarter" idx="4"/>
          </p:nvPr>
        </p:nvSpPr>
        <p:spPr>
          <a:xfrm>
            <a:off x="76200" y="6638075"/>
            <a:ext cx="2133600" cy="365125"/>
          </a:xfrm>
          <a:prstGeom prst="rect">
            <a:avLst/>
          </a:prstGeom>
        </p:spPr>
        <p:txBody>
          <a:bodyPr/>
          <a:lstStyle>
            <a:lvl1pPr algn="l">
              <a:defRPr sz="1200" b="1">
                <a:solidFill>
                  <a:schemeClr val="tx2"/>
                </a:solidFill>
                <a:latin typeface="Segoe UI" pitchFamily="34" charset="0"/>
                <a:cs typeface="Segoe UI" pitchFamily="34" charset="0"/>
              </a:defRPr>
            </a:lvl1pPr>
          </a:lstStyle>
          <a:p>
            <a:fld id="{C8A47B4A-5090-46CE-840D-42AA89C92974}" type="slidenum">
              <a:rPr lang="en-US" smtClean="0"/>
              <a:t>‹#›</a:t>
            </a:fld>
            <a:endParaRPr lang="en-US"/>
          </a:p>
        </p:txBody>
      </p:sp>
      <p:sp>
        <p:nvSpPr>
          <p:cNvPr id="16" name="Title 15"/>
          <p:cNvSpPr>
            <a:spLocks noGrp="1"/>
          </p:cNvSpPr>
          <p:nvPr>
            <p:ph type="title"/>
          </p:nvPr>
        </p:nvSpPr>
        <p:spPr>
          <a:xfrm>
            <a:off x="152400" y="152400"/>
            <a:ext cx="8229600" cy="639763"/>
          </a:xfrm>
        </p:spPr>
        <p:txBody>
          <a:bodyPr/>
          <a:lstStyle>
            <a:lvl1pPr>
              <a:buClr>
                <a:schemeClr val="accent3">
                  <a:lumMod val="50000"/>
                </a:schemeClr>
              </a:buClr>
              <a:defRPr/>
            </a:lvl1pPr>
          </a:lstStyle>
          <a:p>
            <a:r>
              <a:rPr lang="en-US" smtClean="0"/>
              <a:t>Click to edit Master 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399"/>
            <a:ext cx="8305800" cy="4525965"/>
          </a:xfrm>
        </p:spPr>
        <p:txBody>
          <a:bodyPr/>
          <a:lstStyle>
            <a:lvl1pPr marL="173038" indent="-173038">
              <a:lnSpc>
                <a:spcPts val="2600"/>
              </a:lnSpc>
              <a:buClr>
                <a:schemeClr val="accent3">
                  <a:lumMod val="50000"/>
                </a:schemeClr>
              </a:buClr>
              <a:buFont typeface="Arial" pitchFamily="34" charset="0"/>
              <a:buChar char="•"/>
              <a:defRPr sz="2400" b="0"/>
            </a:lvl1pPr>
            <a:lvl2pPr marL="684213" indent="-227013">
              <a:lnSpc>
                <a:spcPts val="2600"/>
              </a:lnSpc>
              <a:buClr>
                <a:schemeClr val="accent3">
                  <a:lumMod val="50000"/>
                </a:schemeClr>
              </a:buClr>
              <a:defRPr sz="2000"/>
            </a:lvl2pPr>
            <a:lvl3pPr marL="1087438" indent="-173038">
              <a:lnSpc>
                <a:spcPts val="2600"/>
              </a:lnSpc>
              <a:buClr>
                <a:schemeClr val="accent3">
                  <a:lumMod val="50000"/>
                </a:schemeClr>
              </a:buClr>
              <a:defRPr sz="1800"/>
            </a:lvl3pPr>
            <a:lvl4pPr marL="1541463" indent="-169863">
              <a:lnSpc>
                <a:spcPts val="2600"/>
              </a:lnSpc>
              <a:buClr>
                <a:schemeClr val="accent3">
                  <a:lumMod val="50000"/>
                </a:schemeClr>
              </a:buClr>
              <a:defRPr sz="1600"/>
            </a:lvl4pPr>
            <a:lvl5pPr marL="2001838" indent="-173038">
              <a:lnSpc>
                <a:spcPts val="2600"/>
              </a:lnSpc>
              <a:buClr>
                <a:schemeClr val="accent3">
                  <a:lumMod val="50000"/>
                </a:schemeClr>
              </a:buClr>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3"/>
          </p:nvPr>
        </p:nvSpPr>
        <p:spPr>
          <a:xfrm>
            <a:off x="381000" y="669600"/>
            <a:ext cx="8251200" cy="457200"/>
          </a:xfrm>
        </p:spPr>
        <p:txBody>
          <a:bodyPr>
            <a:normAutofit/>
          </a:bodyPr>
          <a:lstStyle>
            <a:lvl1pPr>
              <a:buFontTx/>
              <a:buNone/>
              <a:defRPr sz="2400"/>
            </a:lvl1pPr>
          </a:lstStyle>
          <a:p>
            <a:pPr lvl="0"/>
            <a:r>
              <a:rPr lang="en-US" smtClean="0"/>
              <a:t>Click to edit Master text styles</a:t>
            </a:r>
          </a:p>
        </p:txBody>
      </p:sp>
      <p:sp>
        <p:nvSpPr>
          <p:cNvPr id="10" name="Footer Placeholder 4"/>
          <p:cNvSpPr>
            <a:spLocks noGrp="1"/>
          </p:cNvSpPr>
          <p:nvPr>
            <p:ph type="ftr" sz="quarter" idx="3"/>
          </p:nvPr>
        </p:nvSpPr>
        <p:spPr>
          <a:xfrm>
            <a:off x="6248400" y="6653837"/>
            <a:ext cx="2895600" cy="365125"/>
          </a:xfrm>
          <a:prstGeom prst="rect">
            <a:avLst/>
          </a:prstGeom>
        </p:spPr>
        <p:txBody>
          <a:bodyPr/>
          <a:lstStyle>
            <a:lvl1pPr algn="r">
              <a:defRPr sz="900">
                <a:solidFill>
                  <a:schemeClr val="tx2"/>
                </a:solidFill>
                <a:latin typeface="Segoe UI" pitchFamily="34" charset="0"/>
                <a:cs typeface="Segoe UI" pitchFamily="34" charset="0"/>
              </a:defRPr>
            </a:lvl1pPr>
          </a:lstStyle>
          <a:p>
            <a:endParaRPr lang="en-US"/>
          </a:p>
        </p:txBody>
      </p:sp>
      <p:sp>
        <p:nvSpPr>
          <p:cNvPr id="12" name="Slide Number Placeholder 5"/>
          <p:cNvSpPr>
            <a:spLocks noGrp="1"/>
          </p:cNvSpPr>
          <p:nvPr>
            <p:ph type="sldNum" sz="quarter" idx="4"/>
          </p:nvPr>
        </p:nvSpPr>
        <p:spPr>
          <a:xfrm>
            <a:off x="76200" y="6638075"/>
            <a:ext cx="2133600" cy="365125"/>
          </a:xfrm>
          <a:prstGeom prst="rect">
            <a:avLst/>
          </a:prstGeom>
        </p:spPr>
        <p:txBody>
          <a:bodyPr/>
          <a:lstStyle>
            <a:lvl1pPr algn="l">
              <a:defRPr sz="1200" b="1">
                <a:solidFill>
                  <a:schemeClr val="tx2"/>
                </a:solidFill>
                <a:latin typeface="Segoe UI" pitchFamily="34" charset="0"/>
                <a:cs typeface="Segoe UI" pitchFamily="34" charset="0"/>
              </a:defRPr>
            </a:lvl1pPr>
          </a:lstStyle>
          <a:p>
            <a:fld id="{C8A47B4A-5090-46CE-840D-42AA89C92974}" type="slidenum">
              <a:rPr lang="en-US" smtClean="0"/>
              <a:t>‹#›</a:t>
            </a:fld>
            <a:endParaRPr lang="en-US"/>
          </a:p>
        </p:txBody>
      </p:sp>
      <p:sp>
        <p:nvSpPr>
          <p:cNvPr id="16" name="Title 15"/>
          <p:cNvSpPr>
            <a:spLocks noGrp="1"/>
          </p:cNvSpPr>
          <p:nvPr>
            <p:ph type="title"/>
          </p:nvPr>
        </p:nvSpPr>
        <p:spPr>
          <a:xfrm>
            <a:off x="152400" y="152400"/>
            <a:ext cx="8229600" cy="639763"/>
          </a:xfrm>
        </p:spPr>
        <p:txBody>
          <a:bodyPr/>
          <a:lstStyle>
            <a:lvl1pPr>
              <a:buClr>
                <a:schemeClr val="accent3">
                  <a:lumMod val="50000"/>
                </a:schemeClr>
              </a:buClr>
              <a:defRPr/>
            </a:lvl1p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168015-BD0A-4C51-B5FA-C66EDDEDD6E2}"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47B4A-5090-46CE-840D-42AA89C9297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68015-BD0A-4C51-B5FA-C66EDDEDD6E2}"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A47B4A-5090-46CE-840D-42AA89C9297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168015-BD0A-4C51-B5FA-C66EDDEDD6E2}"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47B4A-5090-46CE-840D-42AA89C9297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168015-BD0A-4C51-B5FA-C66EDDEDD6E2}" type="datetimeFigureOut">
              <a:rPr lang="en-US" smtClean="0"/>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A47B4A-5090-46CE-840D-42AA89C9297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168015-BD0A-4C51-B5FA-C66EDDEDD6E2}" type="datetimeFigureOut">
              <a:rPr lang="en-US" smtClean="0"/>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A47B4A-5090-46CE-840D-42AA89C9297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68015-BD0A-4C51-B5FA-C66EDDEDD6E2}" type="datetimeFigureOut">
              <a:rPr lang="en-US" smtClean="0"/>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A47B4A-5090-46CE-840D-42AA89C929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68015-BD0A-4C51-B5FA-C66EDDEDD6E2}"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47B4A-5090-46CE-840D-42AA89C9297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68015-BD0A-4C51-B5FA-C66EDDEDD6E2}"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A47B4A-5090-46CE-840D-42AA89C9297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168015-BD0A-4C51-B5FA-C66EDDEDD6E2}" type="datetimeFigureOut">
              <a:rPr lang="en-US" smtClean="0"/>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47B4A-5090-46CE-840D-42AA89C9297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cmillanl@savannahstate.edu" TargetMode="External"/><Relationship Id="rId2" Type="http://schemas.openxmlformats.org/officeDocument/2006/relationships/hyperlink" Target="mailto:branneni@savannahstate.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43200"/>
            <a:ext cx="7772400" cy="1828800"/>
          </a:xfrm>
        </p:spPr>
        <p:txBody>
          <a:bodyPr>
            <a:noAutofit/>
          </a:bodyPr>
          <a:lstStyle/>
          <a:p>
            <a:r>
              <a:rPr lang="en-US" dirty="0" smtClean="0">
                <a:solidFill>
                  <a:schemeClr val="accent6"/>
                </a:solidFill>
                <a:effectLst>
                  <a:outerShdw blurRad="38100" dist="38100" dir="2700000" algn="tl">
                    <a:srgbClr val="000000">
                      <a:alpha val="43137"/>
                    </a:srgbClr>
                  </a:outerShdw>
                </a:effectLst>
                <a:latin typeface="Arial Black" pitchFamily="34" charset="0"/>
              </a:rPr>
              <a:t>New Faculty </a:t>
            </a:r>
            <a:br>
              <a:rPr lang="en-US" dirty="0" smtClean="0">
                <a:solidFill>
                  <a:schemeClr val="accent6"/>
                </a:solidFill>
                <a:effectLst>
                  <a:outerShdw blurRad="38100" dist="38100" dir="2700000" algn="tl">
                    <a:srgbClr val="000000">
                      <a:alpha val="43137"/>
                    </a:srgbClr>
                  </a:outerShdw>
                </a:effectLst>
                <a:latin typeface="Arial Black" pitchFamily="34" charset="0"/>
              </a:rPr>
            </a:br>
            <a:r>
              <a:rPr lang="en-US" dirty="0" smtClean="0">
                <a:solidFill>
                  <a:schemeClr val="accent6"/>
                </a:solidFill>
                <a:effectLst>
                  <a:outerShdw blurRad="38100" dist="38100" dir="2700000" algn="tl">
                    <a:srgbClr val="000000">
                      <a:alpha val="43137"/>
                    </a:srgbClr>
                  </a:outerShdw>
                </a:effectLst>
                <a:latin typeface="Arial Black" pitchFamily="34" charset="0"/>
              </a:rPr>
              <a:t>Library Orientation</a:t>
            </a:r>
            <a:br>
              <a:rPr lang="en-US" dirty="0" smtClean="0">
                <a:solidFill>
                  <a:schemeClr val="accent6"/>
                </a:solidFill>
                <a:effectLst>
                  <a:outerShdw blurRad="38100" dist="38100" dir="2700000" algn="tl">
                    <a:srgbClr val="000000">
                      <a:alpha val="43137"/>
                    </a:srgbClr>
                  </a:outerShdw>
                </a:effectLst>
                <a:latin typeface="Arial Black" pitchFamily="34" charset="0"/>
              </a:rPr>
            </a:br>
            <a:r>
              <a:rPr lang="en-US" dirty="0" smtClean="0">
                <a:solidFill>
                  <a:schemeClr val="accent6"/>
                </a:solidFill>
                <a:effectLst>
                  <a:outerShdw blurRad="38100" dist="38100" dir="2700000" algn="tl">
                    <a:srgbClr val="000000">
                      <a:alpha val="43137"/>
                    </a:srgbClr>
                  </a:outerShdw>
                </a:effectLst>
                <a:latin typeface="Arial Black" pitchFamily="34" charset="0"/>
              </a:rPr>
              <a:t>Asa H. Gordon Library</a:t>
            </a:r>
            <a:endParaRPr lang="en-US" dirty="0">
              <a:solidFill>
                <a:schemeClr val="accent6"/>
              </a:solidFill>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838200" y="4800600"/>
            <a:ext cx="7620000" cy="1752600"/>
          </a:xfrm>
        </p:spPr>
        <p:txBody>
          <a:bodyPr>
            <a:normAutofit fontScale="92500" lnSpcReduction="10000"/>
          </a:bodyPr>
          <a:lstStyle/>
          <a:p>
            <a:r>
              <a:rPr lang="en-US" sz="2800" dirty="0" smtClean="0"/>
              <a:t>Ivy Brannen and Lauren McMillan</a:t>
            </a:r>
          </a:p>
          <a:p>
            <a:r>
              <a:rPr lang="en-US" sz="2800" smtClean="0"/>
              <a:t>Fall 2012</a:t>
            </a:r>
            <a:endParaRPr lang="en-US" sz="2800" dirty="0" smtClean="0"/>
          </a:p>
          <a:p>
            <a:endParaRPr lang="en-US" sz="2800" dirty="0" smtClean="0"/>
          </a:p>
          <a:p>
            <a:pPr algn="r"/>
            <a:r>
              <a:rPr lang="en-US" sz="2200" i="1" dirty="0" smtClean="0"/>
              <a:t>In conjunction with the HBCU Library Alliance Leadership Institute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6112" y="304800"/>
            <a:ext cx="2771775"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5517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normAutofit fontScale="90000"/>
          </a:bodyPr>
          <a:lstStyle/>
          <a:p>
            <a:r>
              <a:rPr lang="en-US" dirty="0" smtClean="0">
                <a:solidFill>
                  <a:schemeClr val="accent6"/>
                </a:solidFill>
                <a:effectLst>
                  <a:outerShdw blurRad="38100" dist="38100" dir="2700000" algn="tl">
                    <a:srgbClr val="000000">
                      <a:alpha val="43137"/>
                    </a:srgbClr>
                  </a:outerShdw>
                </a:effectLst>
                <a:latin typeface="Arial Black" pitchFamily="34" charset="0"/>
              </a:rPr>
              <a:t>Questions?</a:t>
            </a:r>
            <a:br>
              <a:rPr lang="en-US" dirty="0" smtClean="0">
                <a:solidFill>
                  <a:schemeClr val="accent6"/>
                </a:solidFill>
                <a:effectLst>
                  <a:outerShdw blurRad="38100" dist="38100" dir="2700000" algn="tl">
                    <a:srgbClr val="000000">
                      <a:alpha val="43137"/>
                    </a:srgbClr>
                  </a:outerShdw>
                </a:effectLst>
                <a:latin typeface="Arial Black" pitchFamily="34" charset="0"/>
              </a:rPr>
            </a:br>
            <a:r>
              <a:rPr lang="en-US" dirty="0" smtClean="0">
                <a:solidFill>
                  <a:schemeClr val="accent6"/>
                </a:solidFill>
                <a:effectLst>
                  <a:outerShdw blurRad="38100" dist="38100" dir="2700000" algn="tl">
                    <a:srgbClr val="000000">
                      <a:alpha val="43137"/>
                    </a:srgbClr>
                  </a:outerShdw>
                </a:effectLst>
                <a:latin typeface="Arial Black" pitchFamily="34" charset="0"/>
              </a:rPr>
              <a:t>Comments?</a:t>
            </a:r>
            <a:endParaRPr lang="en-US" dirty="0">
              <a:solidFill>
                <a:schemeClr val="accent6"/>
              </a:solidFill>
              <a:effectLst>
                <a:outerShdw blurRad="38100" dist="38100" dir="2700000" algn="tl">
                  <a:srgbClr val="000000">
                    <a:alpha val="43137"/>
                  </a:srgbClr>
                </a:outerShdw>
              </a:effectLst>
              <a:latin typeface="Arial Black" pitchFamily="34" charset="0"/>
            </a:endParaRPr>
          </a:p>
        </p:txBody>
      </p:sp>
      <p:sp>
        <p:nvSpPr>
          <p:cNvPr id="4" name="TextBox 3"/>
          <p:cNvSpPr txBox="1"/>
          <p:nvPr/>
        </p:nvSpPr>
        <p:spPr>
          <a:xfrm>
            <a:off x="228600" y="4120055"/>
            <a:ext cx="4267200" cy="1261884"/>
          </a:xfrm>
          <a:prstGeom prst="rect">
            <a:avLst/>
          </a:prstGeom>
          <a:noFill/>
        </p:spPr>
        <p:txBody>
          <a:bodyPr wrap="square" rtlCol="0">
            <a:spAutoFit/>
          </a:bodyPr>
          <a:lstStyle/>
          <a:p>
            <a:pPr algn="ctr"/>
            <a:r>
              <a:rPr lang="en-US" sz="2800" b="1" dirty="0" smtClean="0"/>
              <a:t>Ivy Brannen</a:t>
            </a:r>
          </a:p>
          <a:p>
            <a:pPr algn="ctr"/>
            <a:r>
              <a:rPr lang="en-US" sz="2400" dirty="0" smtClean="0">
                <a:hlinkClick r:id="rId2"/>
              </a:rPr>
              <a:t>branneni@savannahstate.edu</a:t>
            </a:r>
            <a:endParaRPr lang="en-US" sz="2400" dirty="0" smtClean="0"/>
          </a:p>
          <a:p>
            <a:pPr algn="ctr"/>
            <a:r>
              <a:rPr lang="en-US" sz="2400" dirty="0" smtClean="0"/>
              <a:t>912-358-4321</a:t>
            </a:r>
            <a:endParaRPr lang="en-US" sz="2400" dirty="0"/>
          </a:p>
        </p:txBody>
      </p:sp>
      <p:sp>
        <p:nvSpPr>
          <p:cNvPr id="5" name="Rectangle 4"/>
          <p:cNvSpPr/>
          <p:nvPr/>
        </p:nvSpPr>
        <p:spPr>
          <a:xfrm>
            <a:off x="4800600" y="4114800"/>
            <a:ext cx="4191000" cy="1261884"/>
          </a:xfrm>
          <a:prstGeom prst="rect">
            <a:avLst/>
          </a:prstGeom>
        </p:spPr>
        <p:txBody>
          <a:bodyPr wrap="square">
            <a:spAutoFit/>
          </a:bodyPr>
          <a:lstStyle/>
          <a:p>
            <a:pPr algn="ctr"/>
            <a:r>
              <a:rPr lang="en-US" sz="2800" b="1" dirty="0" smtClean="0"/>
              <a:t>Lauren McMillan</a:t>
            </a:r>
            <a:endParaRPr lang="en-US" sz="2800" b="1" dirty="0"/>
          </a:p>
          <a:p>
            <a:pPr algn="ctr"/>
            <a:r>
              <a:rPr lang="en-US" sz="2400" dirty="0" smtClean="0">
                <a:hlinkClick r:id="rId3"/>
              </a:rPr>
              <a:t>mcmillanl@savannahstate.edu</a:t>
            </a:r>
            <a:endParaRPr lang="en-US" sz="2400" dirty="0"/>
          </a:p>
          <a:p>
            <a:pPr algn="ctr"/>
            <a:r>
              <a:rPr lang="en-US" sz="2400" dirty="0" smtClean="0"/>
              <a:t>912-358-4322</a:t>
            </a:r>
            <a:endParaRPr lang="en-US" sz="2400" dirty="0"/>
          </a:p>
        </p:txBody>
      </p:sp>
    </p:spTree>
    <p:extLst>
      <p:ext uri="{BB962C8B-B14F-4D97-AF65-F5344CB8AC3E}">
        <p14:creationId xmlns:p14="http://schemas.microsoft.com/office/powerpoint/2010/main" val="3512369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610600" cy="5562600"/>
          </a:xfrm>
        </p:spPr>
        <p:txBody>
          <a:bodyPr>
            <a:noAutofit/>
          </a:bodyPr>
          <a:lstStyle/>
          <a:p>
            <a:pPr marL="0" indent="0">
              <a:buNone/>
            </a:pPr>
            <a:r>
              <a:rPr lang="en-US" dirty="0" smtClean="0"/>
              <a:t>As </a:t>
            </a:r>
            <a:r>
              <a:rPr lang="en-US" dirty="0"/>
              <a:t>a vital entity of the University, a program will be implemented that will assist all “new faculty” within the library.  The orientation will focus on how the library can enhance their courses and </a:t>
            </a:r>
            <a:r>
              <a:rPr lang="en-US" dirty="0" smtClean="0"/>
              <a:t>research through </a:t>
            </a:r>
            <a:r>
              <a:rPr lang="en-US" dirty="0"/>
              <a:t>library instruction, eLearning assistance, and collection development. </a:t>
            </a:r>
            <a:endParaRPr lang="en-US" dirty="0" smtClean="0"/>
          </a:p>
          <a:p>
            <a:pPr marL="0" indent="0">
              <a:buNone/>
            </a:pPr>
            <a:endParaRPr lang="en-US" dirty="0"/>
          </a:p>
          <a:p>
            <a:pPr marL="0" indent="0">
              <a:buNone/>
            </a:pPr>
            <a:r>
              <a:rPr lang="en-US" dirty="0" smtClean="0"/>
              <a:t>The </a:t>
            </a:r>
            <a:r>
              <a:rPr lang="en-US" dirty="0"/>
              <a:t>purpose of this project is to develop a program that ensures </a:t>
            </a:r>
            <a:r>
              <a:rPr lang="en-US" dirty="0" smtClean="0"/>
              <a:t>new faculty </a:t>
            </a:r>
            <a:r>
              <a:rPr lang="en-US" dirty="0"/>
              <a:t>are knowledgeable about the services offered by the Asa H. Gordon Library.  This relationship will establish lines of communication between new faculty and library staff.  </a:t>
            </a:r>
            <a:r>
              <a:rPr lang="en-US" dirty="0" smtClean="0"/>
              <a:t>Ideally, these </a:t>
            </a:r>
            <a:r>
              <a:rPr lang="en-US" dirty="0"/>
              <a:t>sessions will become a regular part of the information faculty receive upon joining the University</a:t>
            </a:r>
            <a:r>
              <a:rPr lang="en-US" dirty="0" smtClean="0"/>
              <a:t>.</a:t>
            </a:r>
            <a:endParaRPr lang="en-US" dirty="0"/>
          </a:p>
        </p:txBody>
      </p:sp>
      <p:sp>
        <p:nvSpPr>
          <p:cNvPr id="4" name="Title 3"/>
          <p:cNvSpPr>
            <a:spLocks noGrp="1"/>
          </p:cNvSpPr>
          <p:nvPr>
            <p:ph type="title"/>
          </p:nvPr>
        </p:nvSpPr>
        <p:spPr/>
        <p:txBody>
          <a:bodyPr>
            <a:normAutofit fontScale="90000"/>
          </a:bodyPr>
          <a:lstStyle/>
          <a:p>
            <a:pPr>
              <a:buNone/>
            </a:pPr>
            <a:r>
              <a:rPr lang="en-US" dirty="0" smtClean="0">
                <a:solidFill>
                  <a:schemeClr val="accent6"/>
                </a:solidFill>
                <a:effectLst>
                  <a:outerShdw blurRad="38100" dist="38100" dir="2700000" algn="tl">
                    <a:srgbClr val="000000">
                      <a:alpha val="43137"/>
                    </a:srgbClr>
                  </a:outerShdw>
                </a:effectLst>
                <a:latin typeface="Arial Black" pitchFamily="34" charset="0"/>
              </a:rPr>
              <a:t>Abstract Summary</a:t>
            </a:r>
            <a:endParaRPr lang="en-US" dirty="0">
              <a:solidFill>
                <a:schemeClr val="accent6"/>
              </a:solidFill>
              <a:effectLst>
                <a:outerShdw blurRad="38100" dist="38100" dir="2700000" algn="tl">
                  <a:srgbClr val="000000">
                    <a:alpha val="43137"/>
                  </a:srgbClr>
                </a:outerShdw>
              </a:effectLst>
              <a:latin typeface="Arial Black" pitchFamily="34" charset="0"/>
            </a:endParaRPr>
          </a:p>
        </p:txBody>
      </p:sp>
    </p:spTree>
    <p:extLst>
      <p:ext uri="{BB962C8B-B14F-4D97-AF65-F5344CB8AC3E}">
        <p14:creationId xmlns:p14="http://schemas.microsoft.com/office/powerpoint/2010/main" val="2612737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458200" cy="5714999"/>
          </a:xfrm>
        </p:spPr>
        <p:txBody>
          <a:bodyPr>
            <a:normAutofit/>
          </a:bodyPr>
          <a:lstStyle/>
          <a:p>
            <a:pPr marL="0" indent="0">
              <a:buNone/>
            </a:pPr>
            <a:r>
              <a:rPr lang="en-US" dirty="0"/>
              <a:t>This project was designed to provide new faculty with information on the library’s resources that would enable them to incorporate these resources into their courses. Additionally, it was observed that the faculty were often unclear about library policies such as requesting materials, putting items on course reserves, and the availability of information literacy library instruction. </a:t>
            </a:r>
            <a:endParaRPr lang="en-US" dirty="0" smtClean="0"/>
          </a:p>
          <a:p>
            <a:pPr marL="0" indent="0">
              <a:buNone/>
            </a:pPr>
            <a:endParaRPr lang="en-US" dirty="0"/>
          </a:p>
          <a:p>
            <a:pPr marL="0" indent="0">
              <a:buNone/>
            </a:pPr>
            <a:r>
              <a:rPr lang="en-US" dirty="0" smtClean="0"/>
              <a:t>A </a:t>
            </a:r>
            <a:r>
              <a:rPr lang="en-US" dirty="0"/>
              <a:t>new faculty library </a:t>
            </a:r>
            <a:r>
              <a:rPr lang="en-US" dirty="0" smtClean="0"/>
              <a:t>orientation was created in hopes that these </a:t>
            </a:r>
            <a:r>
              <a:rPr lang="en-US" dirty="0"/>
              <a:t>issues could be addressed while promoting communication and establishing a stronger rapport between the library and the university’s three colleges: the College of Liberal Arts and Social Sciences (CLASS), the College of Science and Technology (COST), and the College of Business Administration (COBA</a:t>
            </a:r>
            <a:r>
              <a:rPr lang="en-US" dirty="0" smtClean="0"/>
              <a:t>). </a:t>
            </a:r>
            <a:endParaRPr lang="en-US" dirty="0"/>
          </a:p>
          <a:p>
            <a:pPr marL="0" indent="0">
              <a:buNone/>
            </a:pPr>
            <a:endParaRPr lang="en-US" dirty="0"/>
          </a:p>
        </p:txBody>
      </p:sp>
      <p:sp>
        <p:nvSpPr>
          <p:cNvPr id="4" name="Title 3"/>
          <p:cNvSpPr>
            <a:spLocks noGrp="1"/>
          </p:cNvSpPr>
          <p:nvPr>
            <p:ph type="title"/>
          </p:nvPr>
        </p:nvSpPr>
        <p:spPr/>
        <p:txBody>
          <a:bodyPr>
            <a:normAutofit fontScale="90000"/>
          </a:bodyPr>
          <a:lstStyle/>
          <a:p>
            <a:pPr>
              <a:buNone/>
            </a:pPr>
            <a:r>
              <a:rPr lang="en-US" dirty="0" smtClean="0">
                <a:solidFill>
                  <a:schemeClr val="accent6"/>
                </a:solidFill>
                <a:effectLst>
                  <a:outerShdw blurRad="38100" dist="38100" dir="2700000" algn="tl">
                    <a:srgbClr val="000000">
                      <a:alpha val="43137"/>
                    </a:srgbClr>
                  </a:outerShdw>
                </a:effectLst>
                <a:latin typeface="Arial Black" pitchFamily="34" charset="0"/>
              </a:rPr>
              <a:t>Project Goal</a:t>
            </a:r>
            <a:endParaRPr lang="en-US" dirty="0">
              <a:solidFill>
                <a:schemeClr val="accent6"/>
              </a:solidFill>
              <a:effectLst>
                <a:outerShdw blurRad="38100" dist="38100" dir="2700000" algn="tl">
                  <a:srgbClr val="000000">
                    <a:alpha val="43137"/>
                  </a:srgbClr>
                </a:outerShdw>
              </a:effectLst>
              <a:latin typeface="Arial Black" pitchFamily="34" charset="0"/>
            </a:endParaRPr>
          </a:p>
        </p:txBody>
      </p:sp>
    </p:spTree>
    <p:extLst>
      <p:ext uri="{BB962C8B-B14F-4D97-AF65-F5344CB8AC3E}">
        <p14:creationId xmlns:p14="http://schemas.microsoft.com/office/powerpoint/2010/main" val="2550112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smtClean="0"/>
              <a:t>Receiving support from Administration</a:t>
            </a:r>
          </a:p>
          <a:p>
            <a:pPr lvl="1"/>
            <a:r>
              <a:rPr lang="en-US" sz="2800" b="1" dirty="0" smtClean="0"/>
              <a:t>Attendance at Dean’s Council meeting</a:t>
            </a:r>
          </a:p>
          <a:p>
            <a:pPr marL="457200" lvl="1" indent="0">
              <a:buNone/>
            </a:pPr>
            <a:endParaRPr lang="en-US" sz="2800" b="1" dirty="0" smtClean="0"/>
          </a:p>
          <a:p>
            <a:r>
              <a:rPr lang="en-US" sz="3200" b="1" dirty="0" smtClean="0"/>
              <a:t>Establishing an outline for the orientation sessions</a:t>
            </a:r>
          </a:p>
          <a:p>
            <a:pPr marL="0" indent="0">
              <a:buNone/>
            </a:pPr>
            <a:endParaRPr lang="en-US" sz="3200" b="1" dirty="0" smtClean="0"/>
          </a:p>
          <a:p>
            <a:r>
              <a:rPr lang="en-US" sz="3200" b="1" dirty="0" smtClean="0"/>
              <a:t>Providing faculty with information on library resources</a:t>
            </a:r>
          </a:p>
          <a:p>
            <a:pPr lvl="1"/>
            <a:r>
              <a:rPr lang="en-US" sz="2800" b="1" dirty="0" smtClean="0"/>
              <a:t>Providing additional sources of information to take away</a:t>
            </a:r>
          </a:p>
        </p:txBody>
      </p:sp>
      <p:sp>
        <p:nvSpPr>
          <p:cNvPr id="4" name="Title 3"/>
          <p:cNvSpPr>
            <a:spLocks noGrp="1"/>
          </p:cNvSpPr>
          <p:nvPr>
            <p:ph type="title"/>
          </p:nvPr>
        </p:nvSpPr>
        <p:spPr>
          <a:xfrm>
            <a:off x="152400" y="152400"/>
            <a:ext cx="8839200" cy="838200"/>
          </a:xfrm>
        </p:spPr>
        <p:txBody>
          <a:bodyPr>
            <a:normAutofit fontScale="90000"/>
          </a:bodyPr>
          <a:lstStyle/>
          <a:p>
            <a:r>
              <a:rPr lang="en-US" dirty="0" smtClean="0">
                <a:solidFill>
                  <a:schemeClr val="accent6"/>
                </a:solidFill>
                <a:effectLst>
                  <a:outerShdw blurRad="38100" dist="38100" dir="2700000" algn="tl">
                    <a:srgbClr val="000000">
                      <a:alpha val="43137"/>
                    </a:srgbClr>
                  </a:outerShdw>
                </a:effectLst>
                <a:latin typeface="Arial Black" pitchFamily="34" charset="0"/>
              </a:rPr>
              <a:t>Planning and Implementation</a:t>
            </a:r>
            <a:endParaRPr lang="en-US" dirty="0">
              <a:solidFill>
                <a:schemeClr val="accent6"/>
              </a:solidFill>
              <a:effectLst>
                <a:outerShdw blurRad="38100" dist="38100" dir="2700000" algn="tl">
                  <a:srgbClr val="000000">
                    <a:alpha val="43137"/>
                  </a:srgbClr>
                </a:outerShdw>
              </a:effectLst>
              <a:latin typeface="Arial Black" pitchFamily="34" charset="0"/>
            </a:endParaRPr>
          </a:p>
        </p:txBody>
      </p:sp>
    </p:spTree>
    <p:extLst>
      <p:ext uri="{BB962C8B-B14F-4D97-AF65-F5344CB8AC3E}">
        <p14:creationId xmlns:p14="http://schemas.microsoft.com/office/powerpoint/2010/main" val="3887102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064" y="228600"/>
            <a:ext cx="8260672" cy="838200"/>
          </a:xfrm>
        </p:spPr>
        <p:txBody>
          <a:bodyPr>
            <a:normAutofit/>
          </a:bodyPr>
          <a:lstStyle/>
          <a:p>
            <a:pPr>
              <a:buNone/>
            </a:pPr>
            <a:r>
              <a:rPr lang="en-US" dirty="0" smtClean="0">
                <a:solidFill>
                  <a:schemeClr val="accent6"/>
                </a:solidFill>
                <a:effectLst>
                  <a:outerShdw blurRad="38100" dist="38100" dir="2700000" algn="tl">
                    <a:srgbClr val="000000">
                      <a:alpha val="43137"/>
                    </a:srgbClr>
                  </a:outerShdw>
                </a:effectLst>
                <a:latin typeface="Arial Black" pitchFamily="34" charset="0"/>
              </a:rPr>
              <a:t>What we can do for you:</a:t>
            </a:r>
            <a:endParaRPr lang="en-US" dirty="0">
              <a:solidFill>
                <a:schemeClr val="accent6"/>
              </a:solidFill>
              <a:effectLst>
                <a:outerShdw blurRad="38100" dist="38100" dir="2700000" algn="tl">
                  <a:srgbClr val="000000">
                    <a:alpha val="43137"/>
                  </a:srgbClr>
                </a:outerShdw>
              </a:effectLst>
              <a:latin typeface="Arial Black" pitchFamily="34" charset="0"/>
            </a:endParaRPr>
          </a:p>
        </p:txBody>
      </p:sp>
      <p:sp>
        <p:nvSpPr>
          <p:cNvPr id="3" name="Content Placeholder 2"/>
          <p:cNvSpPr>
            <a:spLocks noGrp="1"/>
          </p:cNvSpPr>
          <p:nvPr>
            <p:ph sz="half" idx="1"/>
          </p:nvPr>
        </p:nvSpPr>
        <p:spPr>
          <a:xfrm>
            <a:off x="228600" y="1066800"/>
            <a:ext cx="4038600" cy="5638800"/>
          </a:xfrm>
        </p:spPr>
        <p:txBody>
          <a:bodyPr>
            <a:normAutofit lnSpcReduction="10000"/>
          </a:bodyPr>
          <a:lstStyle/>
          <a:p>
            <a:pPr marL="514350" indent="-514350">
              <a:buFont typeface="+mj-lt"/>
              <a:buAutoNum type="arabicPeriod"/>
            </a:pPr>
            <a:r>
              <a:rPr lang="en-US" sz="3200" b="1" dirty="0" smtClean="0">
                <a:solidFill>
                  <a:schemeClr val="accent6"/>
                </a:solidFill>
                <a:effectLst>
                  <a:outerShdw blurRad="38100" dist="38100" dir="2700000" algn="tl">
                    <a:srgbClr val="000000">
                      <a:alpha val="43137"/>
                    </a:srgbClr>
                  </a:outerShdw>
                </a:effectLst>
              </a:rPr>
              <a:t>Who we are</a:t>
            </a:r>
          </a:p>
          <a:p>
            <a:pPr lvl="1"/>
            <a:r>
              <a:rPr lang="en-US" b="1" dirty="0" smtClean="0"/>
              <a:t>Librarian Liaisons</a:t>
            </a:r>
          </a:p>
          <a:p>
            <a:pPr lvl="2"/>
            <a:r>
              <a:rPr lang="en-US" sz="2200" b="1" dirty="0" smtClean="0"/>
              <a:t>Requesting Materials</a:t>
            </a:r>
          </a:p>
          <a:p>
            <a:pPr lvl="2"/>
            <a:r>
              <a:rPr lang="en-US" sz="2200" b="1" dirty="0" smtClean="0"/>
              <a:t>Library Instruction </a:t>
            </a:r>
          </a:p>
          <a:p>
            <a:pPr lvl="3"/>
            <a:r>
              <a:rPr lang="en-US" sz="2200" b="1" dirty="0" smtClean="0"/>
              <a:t>Information Literacy</a:t>
            </a:r>
          </a:p>
          <a:p>
            <a:pPr marL="457200" lvl="1" indent="0">
              <a:buNone/>
            </a:pPr>
            <a:endParaRPr lang="en-US" sz="2000" b="1" dirty="0" smtClean="0"/>
          </a:p>
          <a:p>
            <a:pPr marL="514350" indent="-514350">
              <a:buFont typeface="+mj-lt"/>
              <a:buAutoNum type="arabicPeriod"/>
            </a:pPr>
            <a:r>
              <a:rPr lang="en-US" sz="3200" b="1" dirty="0" smtClean="0">
                <a:solidFill>
                  <a:schemeClr val="accent6"/>
                </a:solidFill>
              </a:rPr>
              <a:t>Accessing Materials</a:t>
            </a:r>
          </a:p>
          <a:p>
            <a:pPr lvl="1"/>
            <a:r>
              <a:rPr lang="en-US" b="1" dirty="0" smtClean="0"/>
              <a:t>Library Accounts</a:t>
            </a:r>
          </a:p>
          <a:p>
            <a:pPr lvl="1"/>
            <a:r>
              <a:rPr lang="en-US" b="1" dirty="0" smtClean="0"/>
              <a:t>Course Reserves</a:t>
            </a:r>
          </a:p>
          <a:p>
            <a:pPr lvl="1"/>
            <a:r>
              <a:rPr lang="en-US" b="1" dirty="0" smtClean="0"/>
              <a:t>GIL Express and </a:t>
            </a:r>
            <a:r>
              <a:rPr lang="en-US" b="1" dirty="0" err="1" smtClean="0"/>
              <a:t>InterLibrary</a:t>
            </a:r>
            <a:r>
              <a:rPr lang="en-US" b="1" dirty="0" smtClean="0"/>
              <a:t> Loan</a:t>
            </a:r>
            <a:endParaRPr lang="en-US" sz="2000" b="1" dirty="0" smtClean="0"/>
          </a:p>
          <a:p>
            <a:endParaRPr lang="en-US" b="1" dirty="0"/>
          </a:p>
        </p:txBody>
      </p:sp>
      <p:sp>
        <p:nvSpPr>
          <p:cNvPr id="4" name="Rectangle 3"/>
          <p:cNvSpPr/>
          <p:nvPr/>
        </p:nvSpPr>
        <p:spPr>
          <a:xfrm>
            <a:off x="4572000" y="1066800"/>
            <a:ext cx="4419600" cy="5601533"/>
          </a:xfrm>
          <a:prstGeom prst="rect">
            <a:avLst/>
          </a:prstGeom>
        </p:spPr>
        <p:txBody>
          <a:bodyPr wrap="square">
            <a:spAutoFit/>
          </a:bodyPr>
          <a:lstStyle/>
          <a:p>
            <a:r>
              <a:rPr lang="en-US" sz="3200" b="1" dirty="0" smtClean="0">
                <a:solidFill>
                  <a:schemeClr val="accent6"/>
                </a:solidFill>
              </a:rPr>
              <a:t>3.  Accessing </a:t>
            </a:r>
          </a:p>
          <a:p>
            <a:r>
              <a:rPr lang="en-US" sz="3200" b="1" dirty="0">
                <a:solidFill>
                  <a:schemeClr val="accent6"/>
                </a:solidFill>
              </a:rPr>
              <a:t> </a:t>
            </a:r>
            <a:r>
              <a:rPr lang="en-US" sz="3200" b="1" dirty="0" smtClean="0">
                <a:solidFill>
                  <a:schemeClr val="accent6"/>
                </a:solidFill>
              </a:rPr>
              <a:t>    Materials</a:t>
            </a:r>
            <a:r>
              <a:rPr lang="en-US" sz="3200" b="1" dirty="0">
                <a:solidFill>
                  <a:schemeClr val="accent6"/>
                </a:solidFill>
              </a:rPr>
              <a:t>, cont’d.</a:t>
            </a:r>
          </a:p>
          <a:p>
            <a:pPr lvl="1"/>
            <a:r>
              <a:rPr lang="en-US" sz="2400" b="1" dirty="0"/>
              <a:t>The Library Catalog</a:t>
            </a:r>
          </a:p>
          <a:p>
            <a:pPr lvl="1"/>
            <a:r>
              <a:rPr lang="en-US" sz="2400" b="1" dirty="0"/>
              <a:t>Databases (Galileo)</a:t>
            </a:r>
          </a:p>
          <a:p>
            <a:endParaRPr lang="en-US" sz="2400" b="1" dirty="0"/>
          </a:p>
          <a:p>
            <a:r>
              <a:rPr lang="en-US" sz="3200" b="1" dirty="0" smtClean="0">
                <a:solidFill>
                  <a:schemeClr val="accent6"/>
                </a:solidFill>
              </a:rPr>
              <a:t>4.  Using </a:t>
            </a:r>
            <a:r>
              <a:rPr lang="en-US" sz="3200" b="1" dirty="0">
                <a:solidFill>
                  <a:schemeClr val="accent6"/>
                </a:solidFill>
              </a:rPr>
              <a:t>the Archives</a:t>
            </a:r>
          </a:p>
          <a:p>
            <a:endParaRPr lang="en-US" sz="2800" b="1" dirty="0">
              <a:solidFill>
                <a:schemeClr val="accent6"/>
              </a:solidFill>
            </a:endParaRPr>
          </a:p>
          <a:p>
            <a:r>
              <a:rPr lang="en-US" sz="3200" b="1" dirty="0" smtClean="0">
                <a:solidFill>
                  <a:schemeClr val="accent6"/>
                </a:solidFill>
              </a:rPr>
              <a:t>5.  Using </a:t>
            </a:r>
            <a:r>
              <a:rPr lang="en-US" sz="3200" b="1" dirty="0">
                <a:solidFill>
                  <a:schemeClr val="accent6"/>
                </a:solidFill>
              </a:rPr>
              <a:t>the </a:t>
            </a:r>
            <a:r>
              <a:rPr lang="en-US" sz="3200" b="1" dirty="0" smtClean="0">
                <a:solidFill>
                  <a:schemeClr val="accent6"/>
                </a:solidFill>
              </a:rPr>
              <a:t>   </a:t>
            </a:r>
          </a:p>
          <a:p>
            <a:r>
              <a:rPr lang="en-US" sz="3200" b="1" dirty="0" smtClean="0">
                <a:solidFill>
                  <a:schemeClr val="accent6"/>
                </a:solidFill>
              </a:rPr>
              <a:t>      </a:t>
            </a:r>
            <a:r>
              <a:rPr lang="en-US" sz="3200" b="1" dirty="0" err="1" smtClean="0">
                <a:solidFill>
                  <a:schemeClr val="accent6"/>
                </a:solidFill>
              </a:rPr>
              <a:t>AudioVisual</a:t>
            </a:r>
            <a:r>
              <a:rPr lang="en-US" sz="3200" b="1" dirty="0" smtClean="0">
                <a:solidFill>
                  <a:schemeClr val="accent6"/>
                </a:solidFill>
              </a:rPr>
              <a:t> </a:t>
            </a:r>
            <a:r>
              <a:rPr lang="en-US" sz="3200" b="1" dirty="0">
                <a:solidFill>
                  <a:schemeClr val="accent6"/>
                </a:solidFill>
              </a:rPr>
              <a:t>Center</a:t>
            </a:r>
          </a:p>
          <a:p>
            <a:endParaRPr lang="en-US" sz="2800" b="1" dirty="0">
              <a:solidFill>
                <a:schemeClr val="accent6"/>
              </a:solidFill>
            </a:endParaRPr>
          </a:p>
          <a:p>
            <a:r>
              <a:rPr lang="en-US" sz="3200" b="1" dirty="0" smtClean="0">
                <a:solidFill>
                  <a:schemeClr val="accent6"/>
                </a:solidFill>
              </a:rPr>
              <a:t>6.  e-Learning </a:t>
            </a:r>
            <a:r>
              <a:rPr lang="en-US" sz="3200" b="1" dirty="0">
                <a:solidFill>
                  <a:schemeClr val="accent6"/>
                </a:solidFill>
              </a:rPr>
              <a:t>Support</a:t>
            </a:r>
            <a:endParaRPr lang="en-US" sz="3200" dirty="0">
              <a:solidFill>
                <a:schemeClr val="accent6"/>
              </a:solidFill>
            </a:endParaRPr>
          </a:p>
          <a:p>
            <a:endParaRPr lang="en-US" sz="2000" b="1" dirty="0"/>
          </a:p>
          <a:p>
            <a:endParaRPr lang="en-US" b="1" dirty="0"/>
          </a:p>
        </p:txBody>
      </p:sp>
    </p:spTree>
    <p:extLst>
      <p:ext uri="{BB962C8B-B14F-4D97-AF65-F5344CB8AC3E}">
        <p14:creationId xmlns:p14="http://schemas.microsoft.com/office/powerpoint/2010/main" val="3717617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067800" cy="1905000"/>
          </a:xfrm>
        </p:spPr>
        <p:txBody>
          <a:bodyPr>
            <a:normAutofit fontScale="90000"/>
          </a:bodyPr>
          <a:lstStyle/>
          <a:p>
            <a:pPr>
              <a:buNone/>
            </a:pPr>
            <a:r>
              <a:rPr lang="en-US" dirty="0" smtClean="0">
                <a:solidFill>
                  <a:schemeClr val="accent6"/>
                </a:solidFill>
                <a:effectLst>
                  <a:outerShdw blurRad="38100" dist="38100" dir="2700000" algn="tl">
                    <a:srgbClr val="000000">
                      <a:alpha val="43137"/>
                    </a:srgbClr>
                  </a:outerShdw>
                </a:effectLst>
                <a:latin typeface="Arial Black" pitchFamily="34" charset="0"/>
              </a:rPr>
              <a:t>Resources for </a:t>
            </a:r>
            <a:r>
              <a:rPr lang="en-US" i="1" dirty="0" smtClean="0">
                <a:solidFill>
                  <a:schemeClr val="accent6"/>
                </a:solidFill>
                <a:effectLst>
                  <a:outerShdw blurRad="38100" dist="38100" dir="2700000" algn="tl">
                    <a:srgbClr val="000000">
                      <a:alpha val="43137"/>
                    </a:srgbClr>
                  </a:outerShdw>
                </a:effectLst>
                <a:latin typeface="Arial Black" pitchFamily="34" charset="0"/>
              </a:rPr>
              <a:t>Information Literacy</a:t>
            </a:r>
            <a:r>
              <a:rPr lang="en-US" dirty="0" smtClean="0">
                <a:solidFill>
                  <a:schemeClr val="accent6"/>
                </a:solidFill>
                <a:effectLst>
                  <a:outerShdw blurRad="38100" dist="38100" dir="2700000" algn="tl">
                    <a:srgbClr val="000000">
                      <a:alpha val="43137"/>
                    </a:srgbClr>
                  </a:outerShdw>
                </a:effectLst>
                <a:latin typeface="Arial Black" pitchFamily="34" charset="0"/>
              </a:rPr>
              <a:t> and </a:t>
            </a:r>
            <a:r>
              <a:rPr lang="en-US" i="1" dirty="0" smtClean="0">
                <a:solidFill>
                  <a:schemeClr val="accent6"/>
                </a:solidFill>
                <a:effectLst>
                  <a:outerShdw blurRad="38100" dist="38100" dir="2700000" algn="tl">
                    <a:srgbClr val="000000">
                      <a:alpha val="43137"/>
                    </a:srgbClr>
                  </a:outerShdw>
                </a:effectLst>
                <a:latin typeface="Arial Black" pitchFamily="34" charset="0"/>
              </a:rPr>
              <a:t>Faculty-Librarian Collaboration</a:t>
            </a:r>
            <a:endParaRPr lang="en-US" i="1" dirty="0">
              <a:solidFill>
                <a:schemeClr val="accent6"/>
              </a:solidFill>
              <a:effectLst>
                <a:outerShdw blurRad="38100" dist="38100" dir="2700000" algn="tl">
                  <a:srgbClr val="000000">
                    <a:alpha val="43137"/>
                  </a:srgbClr>
                </a:outerShdw>
              </a:effectLst>
              <a:latin typeface="Arial Black" pitchFamily="34" charset="0"/>
            </a:endParaRPr>
          </a:p>
        </p:txBody>
      </p:sp>
      <p:sp>
        <p:nvSpPr>
          <p:cNvPr id="2" name="Content Placeholder 1"/>
          <p:cNvSpPr>
            <a:spLocks noGrp="1"/>
          </p:cNvSpPr>
          <p:nvPr>
            <p:ph idx="1"/>
          </p:nvPr>
        </p:nvSpPr>
        <p:spPr>
          <a:xfrm>
            <a:off x="76200" y="1981200"/>
            <a:ext cx="8915400" cy="4724400"/>
          </a:xfrm>
        </p:spPr>
        <p:txBody>
          <a:bodyPr>
            <a:normAutofit lnSpcReduction="10000"/>
          </a:bodyPr>
          <a:lstStyle/>
          <a:p>
            <a:pPr marL="850392" lvl="1" indent="-457200">
              <a:buFont typeface="Arial" pitchFamily="34" charset="0"/>
              <a:buChar char="•"/>
            </a:pPr>
            <a:r>
              <a:rPr lang="en-US" sz="3200" b="1" i="1" dirty="0" smtClean="0"/>
              <a:t>Faculty </a:t>
            </a:r>
            <a:r>
              <a:rPr lang="en-US" sz="3200" b="1" i="1" dirty="0"/>
              <a:t>Quick </a:t>
            </a:r>
            <a:r>
              <a:rPr lang="en-US" sz="3200" b="1" i="1" dirty="0" smtClean="0"/>
              <a:t>Guide </a:t>
            </a:r>
            <a:endParaRPr lang="en-US" sz="3200" b="1" i="1" dirty="0"/>
          </a:p>
          <a:p>
            <a:pPr marL="393192" lvl="1" indent="0">
              <a:buNone/>
            </a:pPr>
            <a:endParaRPr lang="en-US" b="1" i="1" dirty="0" smtClean="0"/>
          </a:p>
          <a:p>
            <a:pPr marL="964692" lvl="1" indent="-571500">
              <a:buFont typeface="Arial" pitchFamily="34" charset="0"/>
              <a:buChar char="•"/>
            </a:pPr>
            <a:r>
              <a:rPr lang="en-US" sz="3600" b="1" i="1" dirty="0" smtClean="0"/>
              <a:t>Selected Articles Packet</a:t>
            </a:r>
          </a:p>
          <a:p>
            <a:pPr marL="393192" lvl="1" indent="0">
              <a:buNone/>
            </a:pPr>
            <a:endParaRPr lang="en-US" sz="3600" b="1" i="1" dirty="0"/>
          </a:p>
          <a:p>
            <a:pPr marL="964692" lvl="1" indent="-571500">
              <a:buFont typeface="Arial" pitchFamily="34" charset="0"/>
              <a:buChar char="•"/>
            </a:pPr>
            <a:r>
              <a:rPr lang="en-US" sz="3600" b="1" i="1" dirty="0" smtClean="0"/>
              <a:t>Teaching </a:t>
            </a:r>
            <a:r>
              <a:rPr lang="en-US" sz="3600" b="1" i="1" dirty="0"/>
              <a:t>Information Literacy: </a:t>
            </a:r>
          </a:p>
          <a:p>
            <a:pPr marL="393192" lvl="1" indent="0">
              <a:buNone/>
            </a:pPr>
            <a:r>
              <a:rPr lang="en-US" sz="3600" b="1" i="1" dirty="0" smtClean="0"/>
              <a:t>	50 </a:t>
            </a:r>
            <a:r>
              <a:rPr lang="en-US" sz="3600" b="1" i="1" dirty="0"/>
              <a:t>Standards-Based Exercises for </a:t>
            </a:r>
            <a:r>
              <a:rPr lang="en-US" sz="3600" b="1" i="1" dirty="0" smtClean="0"/>
              <a:t>	College Students</a:t>
            </a:r>
            <a:r>
              <a:rPr lang="en-US" sz="3600" b="1" dirty="0" smtClean="0"/>
              <a:t>, </a:t>
            </a:r>
            <a:r>
              <a:rPr lang="en-US" sz="3600" dirty="0" smtClean="0"/>
              <a:t>by</a:t>
            </a:r>
            <a:r>
              <a:rPr lang="en-US" sz="3600" b="1" dirty="0" smtClean="0"/>
              <a:t> </a:t>
            </a:r>
            <a:r>
              <a:rPr lang="en-US" sz="3600" dirty="0" smtClean="0"/>
              <a:t>Joanna</a:t>
            </a:r>
            <a:r>
              <a:rPr lang="en-US" sz="3600" b="1" dirty="0" smtClean="0"/>
              <a:t> </a:t>
            </a:r>
            <a:r>
              <a:rPr lang="en-US" sz="3600" dirty="0" err="1" smtClean="0"/>
              <a:t>Burkhardt</a:t>
            </a:r>
            <a:r>
              <a:rPr lang="en-US" sz="3600" dirty="0" smtClean="0"/>
              <a:t> 	and Mary Macdonald</a:t>
            </a:r>
            <a:endParaRPr lang="en-US" sz="3600" i="1" dirty="0"/>
          </a:p>
          <a:p>
            <a:pPr marL="393192" lvl="1" indent="0">
              <a:buNone/>
            </a:pPr>
            <a:endParaRPr lang="en-US" sz="3200" i="1" dirty="0" smtClean="0"/>
          </a:p>
          <a:p>
            <a:pPr marL="393192" lvl="1" indent="0">
              <a:buNone/>
            </a:pPr>
            <a:endParaRPr lang="en-US" sz="2400" i="1" dirty="0" smtClean="0"/>
          </a:p>
          <a:p>
            <a:pPr marL="0" indent="0">
              <a:buNone/>
            </a:pPr>
            <a:endParaRPr lang="en-US" dirty="0"/>
          </a:p>
        </p:txBody>
      </p:sp>
    </p:spTree>
    <p:extLst>
      <p:ext uri="{BB962C8B-B14F-4D97-AF65-F5344CB8AC3E}">
        <p14:creationId xmlns:p14="http://schemas.microsoft.com/office/powerpoint/2010/main" val="2066226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buNone/>
            </a:pPr>
            <a:r>
              <a:rPr lang="en-US" dirty="0" smtClean="0">
                <a:solidFill>
                  <a:schemeClr val="accent6"/>
                </a:solidFill>
                <a:effectLst>
                  <a:outerShdw blurRad="38100" dist="38100" dir="2700000" algn="tl">
                    <a:srgbClr val="000000">
                      <a:alpha val="43137"/>
                    </a:srgbClr>
                  </a:outerShdw>
                </a:effectLst>
                <a:latin typeface="Arial Black" pitchFamily="34" charset="0"/>
              </a:rPr>
              <a:t>Outcomes and Innovations</a:t>
            </a:r>
            <a:endParaRPr lang="en-US" dirty="0">
              <a:solidFill>
                <a:schemeClr val="accent6"/>
              </a:solidFill>
            </a:endParaRPr>
          </a:p>
        </p:txBody>
      </p:sp>
      <p:sp>
        <p:nvSpPr>
          <p:cNvPr id="2" name="Content Placeholder 1"/>
          <p:cNvSpPr>
            <a:spLocks noGrp="1"/>
          </p:cNvSpPr>
          <p:nvPr>
            <p:ph idx="1"/>
          </p:nvPr>
        </p:nvSpPr>
        <p:spPr>
          <a:xfrm>
            <a:off x="26276" y="1295400"/>
            <a:ext cx="9067800" cy="5486400"/>
          </a:xfrm>
        </p:spPr>
        <p:txBody>
          <a:bodyPr>
            <a:normAutofit/>
          </a:bodyPr>
          <a:lstStyle/>
          <a:p>
            <a:r>
              <a:rPr lang="en-US" b="1" dirty="0" smtClean="0"/>
              <a:t>22 out of 27 new permanent faculty attended the sessions</a:t>
            </a:r>
          </a:p>
          <a:p>
            <a:pPr marL="0" indent="0">
              <a:buNone/>
            </a:pPr>
            <a:endParaRPr lang="en-US" sz="2800" b="1" dirty="0" smtClean="0"/>
          </a:p>
          <a:p>
            <a:r>
              <a:rPr lang="en-US" b="1" dirty="0" smtClean="0"/>
              <a:t>For those who did not attend, an effort was made to reach out to them following the sessions</a:t>
            </a:r>
          </a:p>
          <a:p>
            <a:pPr marL="0" indent="0">
              <a:buNone/>
            </a:pPr>
            <a:endParaRPr lang="en-US" sz="2800" b="1" dirty="0" smtClean="0"/>
          </a:p>
          <a:p>
            <a:r>
              <a:rPr lang="en-US" b="1" dirty="0" smtClean="0"/>
              <a:t>Overall, orientation evaluations were very positive</a:t>
            </a:r>
          </a:p>
          <a:p>
            <a:pPr marL="0" indent="0">
              <a:buNone/>
            </a:pPr>
            <a:endParaRPr lang="en-US" sz="1400" b="1" dirty="0" smtClean="0"/>
          </a:p>
          <a:p>
            <a:endParaRPr lang="en-US" b="1" dirty="0"/>
          </a:p>
        </p:txBody>
      </p:sp>
    </p:spTree>
    <p:extLst>
      <p:ext uri="{BB962C8B-B14F-4D97-AF65-F5344CB8AC3E}">
        <p14:creationId xmlns:p14="http://schemas.microsoft.com/office/powerpoint/2010/main" val="3098008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6"/>
                </a:solidFill>
                <a:effectLst>
                  <a:outerShdw blurRad="38100" dist="38100" dir="2700000" algn="tl">
                    <a:srgbClr val="000000">
                      <a:alpha val="43137"/>
                    </a:srgbClr>
                  </a:outerShdw>
                </a:effectLst>
                <a:latin typeface="Arial Black" pitchFamily="34" charset="0"/>
              </a:rPr>
              <a:t>Outcomes and </a:t>
            </a:r>
            <a:r>
              <a:rPr lang="en-US" dirty="0" smtClean="0">
                <a:solidFill>
                  <a:schemeClr val="accent6"/>
                </a:solidFill>
                <a:effectLst>
                  <a:outerShdw blurRad="38100" dist="38100" dir="2700000" algn="tl">
                    <a:srgbClr val="000000">
                      <a:alpha val="43137"/>
                    </a:srgbClr>
                  </a:outerShdw>
                </a:effectLst>
                <a:latin typeface="Arial Black" pitchFamily="34" charset="0"/>
              </a:rPr>
              <a:t>Innovations</a:t>
            </a:r>
            <a:endParaRPr lang="en-US" dirty="0"/>
          </a:p>
        </p:txBody>
      </p:sp>
      <p:sp>
        <p:nvSpPr>
          <p:cNvPr id="3" name="Content Placeholder 2"/>
          <p:cNvSpPr>
            <a:spLocks noGrp="1"/>
          </p:cNvSpPr>
          <p:nvPr>
            <p:ph idx="1"/>
          </p:nvPr>
        </p:nvSpPr>
        <p:spPr/>
        <p:txBody>
          <a:bodyPr/>
          <a:lstStyle/>
          <a:p>
            <a:pPr>
              <a:spcBef>
                <a:spcPct val="0"/>
              </a:spcBef>
            </a:pPr>
            <a:r>
              <a:rPr lang="en-US" b="1" dirty="0"/>
              <a:t>New/different approach may be necessary to getting contact information </a:t>
            </a:r>
            <a:endParaRPr lang="en-US" b="1" dirty="0" smtClean="0"/>
          </a:p>
          <a:p>
            <a:pPr marL="0" indent="0">
              <a:spcBef>
                <a:spcPct val="0"/>
              </a:spcBef>
              <a:buNone/>
            </a:pPr>
            <a:endParaRPr lang="en-US" b="1" dirty="0"/>
          </a:p>
          <a:p>
            <a:pPr marL="0" indent="0">
              <a:spcBef>
                <a:spcPct val="0"/>
              </a:spcBef>
              <a:buNone/>
            </a:pPr>
            <a:endParaRPr lang="en-US" sz="1400" b="1" dirty="0"/>
          </a:p>
          <a:p>
            <a:pPr>
              <a:spcBef>
                <a:spcPct val="0"/>
              </a:spcBef>
            </a:pPr>
            <a:r>
              <a:rPr lang="en-US" b="1" dirty="0"/>
              <a:t>Scheduling/timing of sessions</a:t>
            </a:r>
          </a:p>
        </p:txBody>
      </p:sp>
    </p:spTree>
    <p:extLst>
      <p:ext uri="{BB962C8B-B14F-4D97-AF65-F5344CB8AC3E}">
        <p14:creationId xmlns:p14="http://schemas.microsoft.com/office/powerpoint/2010/main" val="1222877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accent6"/>
                </a:solidFill>
                <a:effectLst>
                  <a:outerShdw blurRad="38100" dist="38100" dir="2700000" algn="tl">
                    <a:srgbClr val="000000">
                      <a:alpha val="43137"/>
                    </a:srgbClr>
                  </a:outerShdw>
                </a:effectLst>
                <a:latin typeface="Arial Black" pitchFamily="34" charset="0"/>
              </a:rPr>
              <a:t>In the Future</a:t>
            </a:r>
            <a:endParaRPr lang="en-US" dirty="0">
              <a:solidFill>
                <a:schemeClr val="accent6"/>
              </a:solidFill>
              <a:effectLst>
                <a:outerShdw blurRad="38100" dist="38100" dir="2700000" algn="tl">
                  <a:srgbClr val="000000">
                    <a:alpha val="43137"/>
                  </a:srgbClr>
                </a:outerShdw>
              </a:effectLst>
              <a:latin typeface="Arial Black" pitchFamily="34" charset="0"/>
            </a:endParaRPr>
          </a:p>
        </p:txBody>
      </p:sp>
      <p:sp>
        <p:nvSpPr>
          <p:cNvPr id="2" name="Content Placeholder 1"/>
          <p:cNvSpPr>
            <a:spLocks noGrp="1"/>
          </p:cNvSpPr>
          <p:nvPr>
            <p:ph idx="1"/>
          </p:nvPr>
        </p:nvSpPr>
        <p:spPr/>
        <p:txBody>
          <a:bodyPr>
            <a:normAutofit lnSpcReduction="10000"/>
          </a:bodyPr>
          <a:lstStyle/>
          <a:p>
            <a:r>
              <a:rPr lang="en-US" b="1" dirty="0" smtClean="0"/>
              <a:t>Focus on gaining attendance of new </a:t>
            </a:r>
            <a:r>
              <a:rPr lang="en-US" b="1" i="1" dirty="0" smtClean="0"/>
              <a:t>temporary</a:t>
            </a:r>
            <a:r>
              <a:rPr lang="en-US" b="1" dirty="0" smtClean="0"/>
              <a:t> and </a:t>
            </a:r>
            <a:r>
              <a:rPr lang="en-US" b="1" i="1" dirty="0" smtClean="0"/>
              <a:t>adjunct</a:t>
            </a:r>
            <a:r>
              <a:rPr lang="en-US" b="1" dirty="0" smtClean="0"/>
              <a:t> faculty</a:t>
            </a:r>
          </a:p>
          <a:p>
            <a:pPr marL="0" indent="0">
              <a:buNone/>
            </a:pPr>
            <a:endParaRPr lang="en-US" b="1" dirty="0" smtClean="0"/>
          </a:p>
          <a:p>
            <a:r>
              <a:rPr lang="en-US" b="1" dirty="0" smtClean="0"/>
              <a:t>Divide and conquer:</a:t>
            </a:r>
          </a:p>
          <a:p>
            <a:pPr lvl="1"/>
            <a:r>
              <a:rPr lang="en-US" b="1" dirty="0" smtClean="0"/>
              <a:t>Share planning duties among librarians</a:t>
            </a:r>
          </a:p>
          <a:p>
            <a:pPr lvl="2"/>
            <a:r>
              <a:rPr lang="en-US" b="1" dirty="0" smtClean="0"/>
              <a:t>Librarians can be responsible for getting the contact information for new faculty from their liaison area(s)</a:t>
            </a:r>
          </a:p>
          <a:p>
            <a:pPr lvl="2"/>
            <a:r>
              <a:rPr lang="en-US" b="1" dirty="0" smtClean="0"/>
              <a:t>Librarians can be responsible for different parts of the presentation</a:t>
            </a:r>
          </a:p>
          <a:p>
            <a:pPr lvl="2"/>
            <a:endParaRPr lang="en-US" b="1" dirty="0" smtClean="0"/>
          </a:p>
        </p:txBody>
      </p:sp>
    </p:spTree>
    <p:extLst>
      <p:ext uri="{BB962C8B-B14F-4D97-AF65-F5344CB8AC3E}">
        <p14:creationId xmlns:p14="http://schemas.microsoft.com/office/powerpoint/2010/main" val="523197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ue Swirls">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79646"/>
      </a:hlink>
      <a:folHlink>
        <a:srgbClr val="800080"/>
      </a:folHlink>
    </a:clrScheme>
    <a:fontScheme name="Brooklet">
      <a:majorFont>
        <a:latin typeface="Constantia"/>
        <a:ea typeface=""/>
        <a:cs typeface=""/>
        <a:font script="Jpan" typeface="HG明朝E"/>
        <a:font script="Hang" typeface="궁서"/>
        <a:font script="Hans" typeface="华文中宋"/>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明朝"/>
        <a:font script="Hang" typeface="맑은 고딕"/>
        <a:font script="Hans" typeface="华文楷体"/>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Book">
      <a:fillStyleLst>
        <a:solidFill>
          <a:schemeClr val="phClr">
            <a:tint val="100000"/>
            <a:shade val="100000"/>
            <a:hueMod val="100000"/>
            <a:satMod val="100000"/>
          </a:schemeClr>
        </a:solidFill>
        <a:gradFill rotWithShape="1">
          <a:gsLst>
            <a:gs pos="0">
              <a:schemeClr val="phClr">
                <a:tint val="30000"/>
                <a:shade val="100000"/>
                <a:hueMod val="100000"/>
                <a:satMod val="100000"/>
              </a:schemeClr>
            </a:gs>
            <a:gs pos="80000">
              <a:schemeClr val="phClr">
                <a:tint val="70000"/>
                <a:shade val="100000"/>
                <a:hueMod val="100000"/>
                <a:satMod val="100000"/>
              </a:schemeClr>
            </a:gs>
            <a:gs pos="100000">
              <a:schemeClr val="phClr">
                <a:tint val="100000"/>
                <a:shade val="100000"/>
                <a:hueMod val="100000"/>
                <a:satMod val="100000"/>
              </a:schemeClr>
            </a:gs>
          </a:gsLst>
          <a:lin ang="7200000" scaled="1"/>
        </a:gradFill>
        <a:gradFill rotWithShape="1">
          <a:gsLst>
            <a:gs pos="0">
              <a:schemeClr val="phClr">
                <a:tint val="80000"/>
                <a:shade val="100000"/>
                <a:hueMod val="100000"/>
                <a:satMod val="100000"/>
              </a:schemeClr>
            </a:gs>
            <a:gs pos="30000">
              <a:schemeClr val="phClr">
                <a:tint val="100000"/>
                <a:shade val="100000"/>
                <a:hueMod val="100000"/>
                <a:satMod val="100000"/>
              </a:schemeClr>
            </a:gs>
            <a:gs pos="100000">
              <a:schemeClr val="phClr">
                <a:tint val="100000"/>
                <a:shade val="50000"/>
                <a:hueMod val="100000"/>
                <a:satMod val="100000"/>
              </a:schemeClr>
            </a:gs>
          </a:gsLst>
          <a:lin ang="18000000" scaled="1"/>
        </a:gradFill>
      </a:fillStyleLst>
      <a:lnStyleLst>
        <a:ln w="12700"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a:rot lat="0" lon="0" rev="0"/>
            </a:camera>
            <a:lightRig rig="morning" dir="bl"/>
          </a:scene3d>
          <a:sp3d extrusionH="222250" contourW="25400" prstMaterial="matte">
            <a:bevelT w="38100" h="38100" prst="softRound"/>
            <a:bevelB/>
            <a:extrusionClr>
              <a:srgbClr val="FF0000"/>
            </a:extrusionClr>
            <a:contourClr>
              <a:schemeClr val="accent3">
                <a:tint val="100000"/>
                <a:shade val="100000"/>
                <a:hueMod val="100000"/>
                <a:satMod val="100000"/>
              </a:schemeClr>
            </a:contourClr>
          </a:sp3d>
        </a:effectStyle>
        <a:effectStyle>
          <a:effectLst>
            <a:glow>
              <a:schemeClr val="phClr">
                <a:tint val="100000"/>
                <a:shade val="100000"/>
                <a:hueMod val="100000"/>
                <a:satMod val="100000"/>
              </a:schemeClr>
            </a:glow>
          </a:effectLst>
          <a:scene3d>
            <a:camera prst="orthographicFront" fov="0">
              <a:rot lat="0" lon="0" rev="0"/>
            </a:camera>
            <a:lightRig rig="soft" dir="bl">
              <a:rot lat="0" lon="0" rev="0"/>
            </a:lightRig>
          </a:scene3d>
          <a:sp3d prstMaterial="plastic">
            <a:bevelT w="38100" h="38100"/>
            <a:contourClr>
              <a:schemeClr val="phClr">
                <a:tint val="100000"/>
                <a:shade val="100000"/>
                <a:hueMod val="100000"/>
                <a:satMod val="1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Swirls</Template>
  <TotalTime>459</TotalTime>
  <Words>478</Words>
  <Application>Microsoft Office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Blue Swirls</vt:lpstr>
      <vt:lpstr>New Faculty  Library Orientation Asa H. Gordon Library</vt:lpstr>
      <vt:lpstr>Abstract Summary</vt:lpstr>
      <vt:lpstr>Project Goal</vt:lpstr>
      <vt:lpstr>Planning and Implementation</vt:lpstr>
      <vt:lpstr>What we can do for you:</vt:lpstr>
      <vt:lpstr>Resources for Information Literacy and Faculty-Librarian Collaboration</vt:lpstr>
      <vt:lpstr>Outcomes and Innovations</vt:lpstr>
      <vt:lpstr>Outcomes and Innovations</vt:lpstr>
      <vt:lpstr>In the Future</vt:lpstr>
      <vt:lpstr>Questions?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Faculty  Library Orientation Asa H. Gordon Library</dc:title>
  <dc:creator>Lauren Kirkland</dc:creator>
  <cp:lastModifiedBy>Sandra Phoenix</cp:lastModifiedBy>
  <cp:revision>21</cp:revision>
  <dcterms:created xsi:type="dcterms:W3CDTF">2012-09-28T18:03:25Z</dcterms:created>
  <dcterms:modified xsi:type="dcterms:W3CDTF">2012-11-07T15:54:10Z</dcterms:modified>
</cp:coreProperties>
</file>