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4" r:id="rId3"/>
    <p:sldId id="271" r:id="rId4"/>
    <p:sldId id="273" r:id="rId5"/>
    <p:sldId id="272" r:id="rId6"/>
    <p:sldId id="257" r:id="rId7"/>
    <p:sldId id="258" r:id="rId8"/>
    <p:sldId id="259" r:id="rId9"/>
    <p:sldId id="260" r:id="rId10"/>
    <p:sldId id="261" r:id="rId11"/>
    <p:sldId id="262" r:id="rId12"/>
    <p:sldId id="263" r:id="rId13"/>
    <p:sldId id="264" r:id="rId14"/>
    <p:sldId id="265" r:id="rId15"/>
    <p:sldId id="266" r:id="rId16"/>
    <p:sldId id="276" r:id="rId17"/>
    <p:sldId id="275" r:id="rId18"/>
    <p:sldId id="267"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60" y="304"/>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137E08-D930-4B37-BC8E-C17517435D1E}" type="datetimeFigureOut">
              <a:rPr lang="en-US" smtClean="0"/>
              <a:pPr/>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F08513-AA7E-4A54-A064-1140CF61CC25}" type="slidenum">
              <a:rPr lang="en-US" smtClean="0"/>
              <a:pPr/>
              <a:t>‹#›</a:t>
            </a:fld>
            <a:endParaRPr lang="en-US"/>
          </a:p>
        </p:txBody>
      </p:sp>
    </p:spTree>
    <p:extLst>
      <p:ext uri="{BB962C8B-B14F-4D97-AF65-F5344CB8AC3E}">
        <p14:creationId xmlns:p14="http://schemas.microsoft.com/office/powerpoint/2010/main" val="175281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2EAAA6-3DEF-4B69-BCA8-00198ABB5A56}"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BA86D-D5F3-49C1-B2B0-1732BC6A28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EAAA6-3DEF-4B69-BCA8-00198ABB5A56}"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BA86D-D5F3-49C1-B2B0-1732BC6A28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2EAAA6-3DEF-4B69-BCA8-00198ABB5A56}"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BA86D-D5F3-49C1-B2B0-1732BC6A28F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EAAA6-3DEF-4B69-BCA8-00198ABB5A56}"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BA86D-D5F3-49C1-B2B0-1732BC6A28F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EAAA6-3DEF-4B69-BCA8-00198ABB5A56}"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BA86D-D5F3-49C1-B2B0-1732BC6A28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32EAAA6-3DEF-4B69-BCA8-00198ABB5A56}"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BA86D-D5F3-49C1-B2B0-1732BC6A28F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2EAAA6-3DEF-4B69-BCA8-00198ABB5A56}" type="datetimeFigureOut">
              <a:rPr lang="en-US" smtClean="0"/>
              <a:pPr/>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BA86D-D5F3-49C1-B2B0-1732BC6A28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EAAA6-3DEF-4B69-BCA8-00198ABB5A56}" type="datetimeFigureOut">
              <a:rPr lang="en-US" smtClean="0"/>
              <a:pPr/>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BA86D-D5F3-49C1-B2B0-1732BC6A28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2EAAA6-3DEF-4B69-BCA8-00198ABB5A56}" type="datetimeFigureOut">
              <a:rPr lang="en-US" smtClean="0"/>
              <a:pPr/>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BA86D-D5F3-49C1-B2B0-1732BC6A28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2EAAA6-3DEF-4B69-BCA8-00198ABB5A56}"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BA86D-D5F3-49C1-B2B0-1732BC6A28F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EAAA6-3DEF-4B69-BCA8-00198ABB5A56}"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BA86D-D5F3-49C1-B2B0-1732BC6A28F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2EAAA6-3DEF-4B69-BCA8-00198ABB5A56}" type="datetimeFigureOut">
              <a:rPr lang="en-US" smtClean="0"/>
              <a:pPr/>
              <a:t>11/7/2012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73BA86D-D5F3-49C1-B2B0-1732BC6A28F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382000" cy="1219200"/>
          </a:xfrm>
        </p:spPr>
        <p:txBody>
          <a:bodyPr>
            <a:noAutofit/>
          </a:bodyPr>
          <a:lstStyle/>
          <a:p>
            <a:r>
              <a:rPr lang="en-US" sz="4000" dirty="0" smtClean="0"/>
              <a:t>Leadership Institute IV- Call to Action Project Presentation</a:t>
            </a:r>
            <a:endParaRPr lang="en-US" sz="4000" dirty="0"/>
          </a:p>
        </p:txBody>
      </p:sp>
      <p:sp>
        <p:nvSpPr>
          <p:cNvPr id="3" name="Subtitle 2"/>
          <p:cNvSpPr>
            <a:spLocks noGrp="1"/>
          </p:cNvSpPr>
          <p:nvPr>
            <p:ph type="subTitle" idx="1"/>
          </p:nvPr>
        </p:nvSpPr>
        <p:spPr>
          <a:xfrm>
            <a:off x="1104900" y="2667000"/>
            <a:ext cx="6934200" cy="533400"/>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t>Migration from Ariel to ILLiad and Odyssey</a:t>
            </a:r>
            <a:endParaRPr lang="en-US" sz="2800"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7713" y="3811901"/>
            <a:ext cx="1487487" cy="571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626" y="3775702"/>
            <a:ext cx="1487487" cy="643898"/>
          </a:xfrm>
          <a:prstGeom prst="rect">
            <a:avLst/>
          </a:prstGeom>
        </p:spPr>
      </p:pic>
      <p:cxnSp>
        <p:nvCxnSpPr>
          <p:cNvPr id="13" name="Straight Arrow Connector 12"/>
          <p:cNvCxnSpPr/>
          <p:nvPr/>
        </p:nvCxnSpPr>
        <p:spPr>
          <a:xfrm>
            <a:off x="3694113" y="4097651"/>
            <a:ext cx="1752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725" y="5810250"/>
            <a:ext cx="2047875" cy="819150"/>
          </a:xfrm>
          <a:prstGeom prst="rect">
            <a:avLst/>
          </a:prstGeom>
        </p:spPr>
      </p:pic>
      <p:sp>
        <p:nvSpPr>
          <p:cNvPr id="5" name="Date Placeholder 4"/>
          <p:cNvSpPr>
            <a:spLocks noGrp="1"/>
          </p:cNvSpPr>
          <p:nvPr>
            <p:ph type="dt" sz="half" idx="10"/>
          </p:nvPr>
        </p:nvSpPr>
        <p:spPr>
          <a:xfrm>
            <a:off x="2678655" y="5105400"/>
            <a:ext cx="3786690" cy="365125"/>
          </a:xfrm>
        </p:spPr>
        <p:txBody>
          <a:bodyPr/>
          <a:lstStyle/>
          <a:p>
            <a:pPr algn="ctr"/>
            <a:fld id="{88C6F304-79C8-40C2-B7A1-DB95F1609E82}" type="datetime2">
              <a:rPr lang="en-US" sz="1800" b="1" smtClean="0"/>
              <a:pPr algn="ctr"/>
              <a:t>Wednesday, November 07, 2012</a:t>
            </a:fld>
            <a:endParaRPr lang="en-US" sz="1800" b="1"/>
          </a:p>
        </p:txBody>
      </p:sp>
    </p:spTree>
    <p:extLst>
      <p:ext uri="{BB962C8B-B14F-4D97-AF65-F5344CB8AC3E}">
        <p14:creationId xmlns:p14="http://schemas.microsoft.com/office/powerpoint/2010/main" val="822923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8400"/>
            <a:ext cx="8534400" cy="1524000"/>
          </a:xfrm>
        </p:spPr>
        <p:txBody>
          <a:bodyPr>
            <a:normAutofit/>
          </a:bodyPr>
          <a:lstStyle/>
          <a:p>
            <a:pPr lvl="0"/>
            <a:r>
              <a:rPr lang="en-US" dirty="0"/>
              <a:t>On August 2, 2012 - </a:t>
            </a:r>
            <a:r>
              <a:rPr lang="en-US" dirty="0" smtClean="0"/>
              <a:t>Installed </a:t>
            </a:r>
            <a:r>
              <a:rPr lang="en-US" dirty="0"/>
              <a:t>the ILLiad 8.2 Client on all </a:t>
            </a:r>
            <a:r>
              <a:rPr lang="en-US" dirty="0" smtClean="0"/>
              <a:t>ILL staff </a:t>
            </a:r>
            <a:r>
              <a:rPr lang="en-US" dirty="0"/>
              <a:t>computers </a:t>
            </a:r>
          </a:p>
        </p:txBody>
      </p:sp>
      <p:sp>
        <p:nvSpPr>
          <p:cNvPr id="3" name="Title 2"/>
          <p:cNvSpPr>
            <a:spLocks noGrp="1"/>
          </p:cNvSpPr>
          <p:nvPr>
            <p:ph type="title"/>
          </p:nvPr>
        </p:nvSpPr>
        <p:spPr/>
        <p:txBody>
          <a:bodyPr>
            <a:normAutofit fontScale="90000"/>
          </a:bodyPr>
          <a:lstStyle/>
          <a:p>
            <a:r>
              <a:rPr lang="en-US" b="1" dirty="0"/>
              <a:t>Phase III </a:t>
            </a:r>
            <a:r>
              <a:rPr lang="en-US" dirty="0"/>
              <a:t>- June 5, 2012: ILLiad Setup &amp; </a:t>
            </a:r>
            <a:r>
              <a:rPr lang="en-US" dirty="0" smtClean="0"/>
              <a:t>Training – Continued</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437" y="3267001"/>
            <a:ext cx="4683071" cy="3362399"/>
          </a:xfrm>
          <a:prstGeom prst="rect">
            <a:avLst/>
          </a:prstGeom>
          <a:ln>
            <a:solidFill>
              <a:schemeClr val="tx1"/>
            </a:solidFill>
          </a:ln>
        </p:spPr>
      </p:pic>
    </p:spTree>
    <p:extLst>
      <p:ext uri="{BB962C8B-B14F-4D97-AF65-F5344CB8AC3E}">
        <p14:creationId xmlns:p14="http://schemas.microsoft.com/office/powerpoint/2010/main" val="1272617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8534400" cy="4648200"/>
          </a:xfrm>
        </p:spPr>
        <p:txBody>
          <a:bodyPr>
            <a:normAutofit/>
          </a:bodyPr>
          <a:lstStyle/>
          <a:p>
            <a:r>
              <a:rPr lang="en-US" dirty="0"/>
              <a:t>Library staff attended ILLiad online 25-minutes Self-paced online Implementation Kick-Off </a:t>
            </a:r>
            <a:r>
              <a:rPr lang="en-US" dirty="0" smtClean="0"/>
              <a:t>class on August 3, 2012</a:t>
            </a:r>
          </a:p>
          <a:p>
            <a:endParaRPr lang="en-US" dirty="0"/>
          </a:p>
          <a:p>
            <a:endParaRPr lang="en-US" dirty="0" smtClean="0"/>
          </a:p>
          <a:p>
            <a:endParaRPr lang="en-US" dirty="0"/>
          </a:p>
          <a:p>
            <a:endParaRPr lang="en-US" dirty="0" smtClean="0"/>
          </a:p>
          <a:p>
            <a:pPr lvl="0"/>
            <a:r>
              <a:rPr lang="en-US" dirty="0"/>
              <a:t>Provided to OCLC support a copy of our EZproxy config.txt file on August 3, 2012</a:t>
            </a:r>
          </a:p>
          <a:p>
            <a:r>
              <a:rPr lang="en-US" dirty="0"/>
              <a:t>Made Marc </a:t>
            </a:r>
            <a:r>
              <a:rPr lang="en-US" dirty="0" smtClean="0"/>
              <a:t>record information available </a:t>
            </a:r>
            <a:r>
              <a:rPr lang="en-US" dirty="0"/>
              <a:t>in OPAC August 23, 2012</a:t>
            </a:r>
          </a:p>
        </p:txBody>
      </p:sp>
      <p:sp>
        <p:nvSpPr>
          <p:cNvPr id="3" name="Title 2"/>
          <p:cNvSpPr>
            <a:spLocks noGrp="1"/>
          </p:cNvSpPr>
          <p:nvPr>
            <p:ph type="title"/>
          </p:nvPr>
        </p:nvSpPr>
        <p:spPr/>
        <p:txBody>
          <a:bodyPr>
            <a:normAutofit fontScale="90000"/>
          </a:bodyPr>
          <a:lstStyle/>
          <a:p>
            <a:r>
              <a:rPr lang="en-US" b="1" dirty="0"/>
              <a:t>Phase III </a:t>
            </a:r>
            <a:r>
              <a:rPr lang="en-US" dirty="0"/>
              <a:t>- June 5, 2012: ILLiad Setup &amp; </a:t>
            </a:r>
            <a:r>
              <a:rPr lang="en-US" dirty="0" smtClean="0"/>
              <a:t>Training – Continued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700" y="3458575"/>
            <a:ext cx="2514600" cy="1570625"/>
          </a:xfrm>
          <a:prstGeom prst="rect">
            <a:avLst/>
          </a:prstGeom>
        </p:spPr>
      </p:pic>
    </p:spTree>
    <p:extLst>
      <p:ext uri="{BB962C8B-B14F-4D97-AF65-F5344CB8AC3E}">
        <p14:creationId xmlns:p14="http://schemas.microsoft.com/office/powerpoint/2010/main" val="109693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0"/>
            <a:ext cx="8534400" cy="2057400"/>
          </a:xfrm>
        </p:spPr>
        <p:txBody>
          <a:bodyPr>
            <a:normAutofit/>
          </a:bodyPr>
          <a:lstStyle/>
          <a:p>
            <a:r>
              <a:rPr lang="en-US" dirty="0" smtClean="0"/>
              <a:t>Completed ILLiad Online Training</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b="1" dirty="0"/>
              <a:t>Phase III </a:t>
            </a:r>
            <a:r>
              <a:rPr lang="en-US" dirty="0"/>
              <a:t>- June 5, 2012: ILLiad Setup &amp; </a:t>
            </a:r>
            <a:r>
              <a:rPr lang="en-US" dirty="0" smtClean="0"/>
              <a:t>Training – Continued</a:t>
            </a:r>
            <a:endParaRPr lang="en-US" dirty="0"/>
          </a:p>
        </p:txBody>
      </p:sp>
      <p:pic>
        <p:nvPicPr>
          <p:cNvPr id="9" name="Picture 2" descr="http://t3.gstatic.com/images?q=tbn:ANd9GcQNAzjS2h0Tkiib7bV034HjlyYbgqE1as5lJbegXzDSNOrXJ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833" y="3171824"/>
            <a:ext cx="211455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t3.gstatic.com/images?q=tbn:ANd9GcQNAzjS2h0Tkiib7bV034HjlyYbgqE1as5lJbegXzDSNOrXJ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9522" y="3171824"/>
            <a:ext cx="2114550" cy="21621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6072" y="5486401"/>
            <a:ext cx="3268011" cy="830997"/>
          </a:xfrm>
          <a:prstGeom prst="rect">
            <a:avLst/>
          </a:prstGeom>
          <a:noFill/>
        </p:spPr>
        <p:txBody>
          <a:bodyPr wrap="none" rtlCol="0">
            <a:spAutoFit/>
          </a:bodyPr>
          <a:lstStyle/>
          <a:p>
            <a:pPr algn="ctr"/>
            <a:r>
              <a:rPr lang="en-US" sz="2400" b="1" dirty="0" smtClean="0">
                <a:solidFill>
                  <a:schemeClr val="accent2">
                    <a:lumMod val="60000"/>
                    <a:lumOff val="40000"/>
                  </a:schemeClr>
                </a:solidFill>
              </a:rPr>
              <a:t>Basic Training (3 hours)</a:t>
            </a:r>
          </a:p>
          <a:p>
            <a:pPr algn="ctr"/>
            <a:r>
              <a:rPr lang="en-US" sz="2400" b="1" dirty="0" smtClean="0">
                <a:solidFill>
                  <a:schemeClr val="accent2">
                    <a:lumMod val="60000"/>
                    <a:lumOff val="40000"/>
                  </a:schemeClr>
                </a:solidFill>
              </a:rPr>
              <a:t>August 30, 2012</a:t>
            </a:r>
            <a:endParaRPr lang="en-US" sz="2400" b="1" dirty="0">
              <a:solidFill>
                <a:schemeClr val="accent2">
                  <a:lumMod val="60000"/>
                  <a:lumOff val="40000"/>
                </a:schemeClr>
              </a:solidFill>
            </a:endParaRPr>
          </a:p>
        </p:txBody>
      </p:sp>
      <p:sp>
        <p:nvSpPr>
          <p:cNvPr id="12" name="TextBox 11"/>
          <p:cNvSpPr txBox="1"/>
          <p:nvPr/>
        </p:nvSpPr>
        <p:spPr>
          <a:xfrm>
            <a:off x="4578472" y="5486400"/>
            <a:ext cx="3651128" cy="830997"/>
          </a:xfrm>
          <a:prstGeom prst="rect">
            <a:avLst/>
          </a:prstGeom>
          <a:noFill/>
        </p:spPr>
        <p:txBody>
          <a:bodyPr wrap="none" rtlCol="0">
            <a:spAutoFit/>
          </a:bodyPr>
          <a:lstStyle/>
          <a:p>
            <a:pPr algn="ctr"/>
            <a:r>
              <a:rPr lang="en-US" sz="2400" b="1" dirty="0" smtClean="0">
                <a:solidFill>
                  <a:schemeClr val="accent2">
                    <a:lumMod val="60000"/>
                    <a:lumOff val="40000"/>
                  </a:schemeClr>
                </a:solidFill>
              </a:rPr>
              <a:t>Lending Training (3 hours)</a:t>
            </a:r>
          </a:p>
          <a:p>
            <a:pPr algn="ctr"/>
            <a:r>
              <a:rPr lang="en-US" sz="2400" b="1" dirty="0" smtClean="0">
                <a:solidFill>
                  <a:schemeClr val="accent2">
                    <a:lumMod val="60000"/>
                    <a:lumOff val="40000"/>
                  </a:schemeClr>
                </a:solidFill>
              </a:rPr>
              <a:t>August 31, 2012 </a:t>
            </a:r>
            <a:endParaRPr lang="en-US" sz="2400" b="1" dirty="0">
              <a:solidFill>
                <a:schemeClr val="accent2">
                  <a:lumMod val="60000"/>
                  <a:lumOff val="40000"/>
                </a:schemeClr>
              </a:solidFill>
            </a:endParaRPr>
          </a:p>
        </p:txBody>
      </p:sp>
    </p:spTree>
    <p:extLst>
      <p:ext uri="{BB962C8B-B14F-4D97-AF65-F5344CB8AC3E}">
        <p14:creationId xmlns:p14="http://schemas.microsoft.com/office/powerpoint/2010/main" val="4005618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362200"/>
            <a:ext cx="8534400" cy="2057400"/>
          </a:xfrm>
        </p:spPr>
        <p:txBody>
          <a:bodyPr>
            <a:normAutofit/>
          </a:bodyPr>
          <a:lstStyle/>
          <a:p>
            <a:r>
              <a:rPr lang="en-US" dirty="0" smtClean="0"/>
              <a:t>Processed Lending requests (BETA) September 3, 2012</a:t>
            </a:r>
          </a:p>
          <a:p>
            <a:r>
              <a:rPr lang="en-US" dirty="0" smtClean="0"/>
              <a:t>Setup ILLiad borrowing remote authentication </a:t>
            </a:r>
            <a:r>
              <a:rPr lang="en-US" dirty="0"/>
              <a:t>logon through EZproxy on September 27, 2012</a:t>
            </a:r>
            <a:r>
              <a:rPr lang="en-US" dirty="0" smtClean="0"/>
              <a:t> </a:t>
            </a:r>
            <a:endParaRPr lang="en-US" dirty="0"/>
          </a:p>
          <a:p>
            <a:endParaRPr lang="en-US" dirty="0" smtClean="0"/>
          </a:p>
          <a:p>
            <a:endParaRPr lang="en-US" dirty="0"/>
          </a:p>
          <a:p>
            <a:endParaRPr lang="en-US" dirty="0" smtClean="0"/>
          </a:p>
          <a:p>
            <a:endParaRPr lang="en-US" dirty="0" smtClean="0"/>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b="1" dirty="0"/>
              <a:t>Phase IV </a:t>
            </a:r>
            <a:r>
              <a:rPr lang="en-US" dirty="0"/>
              <a:t>- September 3, 2012: Implementation (BETA)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733800"/>
            <a:ext cx="4648200" cy="2679094"/>
          </a:xfrm>
          <a:prstGeom prst="rect">
            <a:avLst/>
          </a:prstGeom>
          <a:ln>
            <a:solidFill>
              <a:schemeClr val="tx1"/>
            </a:solidFill>
          </a:ln>
        </p:spPr>
      </p:pic>
    </p:spTree>
    <p:extLst>
      <p:ext uri="{BB962C8B-B14F-4D97-AF65-F5344CB8AC3E}">
        <p14:creationId xmlns:p14="http://schemas.microsoft.com/office/powerpoint/2010/main" val="3793070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0"/>
            <a:ext cx="8534400" cy="914400"/>
          </a:xfrm>
        </p:spPr>
        <p:txBody>
          <a:bodyPr>
            <a:normAutofit/>
          </a:bodyPr>
          <a:lstStyle/>
          <a:p>
            <a:r>
              <a:rPr lang="en-US" dirty="0" smtClean="0"/>
              <a:t>Modifying ILLiad user forms September 26, 2012</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p:txBody>
      </p:sp>
      <p:sp>
        <p:nvSpPr>
          <p:cNvPr id="3" name="Title 2"/>
          <p:cNvSpPr>
            <a:spLocks noGrp="1"/>
          </p:cNvSpPr>
          <p:nvPr>
            <p:ph type="title"/>
          </p:nvPr>
        </p:nvSpPr>
        <p:spPr>
          <a:xfrm>
            <a:off x="228600" y="338328"/>
            <a:ext cx="8610600" cy="1252728"/>
          </a:xfrm>
        </p:spPr>
        <p:txBody>
          <a:bodyPr>
            <a:noAutofit/>
          </a:bodyPr>
          <a:lstStyle/>
          <a:p>
            <a:r>
              <a:rPr lang="en-US" sz="4000" b="1" dirty="0"/>
              <a:t>Phase IV </a:t>
            </a:r>
            <a:r>
              <a:rPr lang="en-US" sz="4000" dirty="0"/>
              <a:t>- September 3, 2012: Implementation (BETA) </a:t>
            </a:r>
            <a:r>
              <a:rPr lang="en-US" sz="4000" dirty="0" smtClean="0"/>
              <a:t>- Continued</a:t>
            </a:r>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971800"/>
            <a:ext cx="8001000" cy="3409472"/>
          </a:xfrm>
          <a:prstGeom prst="rect">
            <a:avLst/>
          </a:prstGeom>
          <a:ln>
            <a:solidFill>
              <a:schemeClr val="tx1"/>
            </a:solidFill>
          </a:ln>
        </p:spPr>
      </p:pic>
    </p:spTree>
    <p:extLst>
      <p:ext uri="{BB962C8B-B14F-4D97-AF65-F5344CB8AC3E}">
        <p14:creationId xmlns:p14="http://schemas.microsoft.com/office/powerpoint/2010/main" val="3012951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0"/>
            <a:ext cx="8534400" cy="914400"/>
          </a:xfrm>
        </p:spPr>
        <p:txBody>
          <a:bodyPr>
            <a:normAutofit/>
          </a:bodyPr>
          <a:lstStyle/>
          <a:p>
            <a:pPr lvl="0"/>
            <a:r>
              <a:rPr lang="en-US" dirty="0"/>
              <a:t>Scheduled ILLiad </a:t>
            </a:r>
            <a:r>
              <a:rPr lang="en-US" dirty="0" smtClean="0"/>
              <a:t>training</a:t>
            </a:r>
            <a:endParaRPr lang="en-US" dirty="0"/>
          </a:p>
          <a:p>
            <a:endParaRPr lang="en-US" dirty="0" smtClean="0"/>
          </a:p>
          <a:p>
            <a:endParaRPr lang="en-US" dirty="0"/>
          </a:p>
          <a:p>
            <a:endParaRPr lang="en-US" dirty="0" smtClean="0"/>
          </a:p>
          <a:p>
            <a:endParaRPr lang="en-US" dirty="0" smtClean="0"/>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b="1" dirty="0"/>
              <a:t>Phase IV </a:t>
            </a:r>
            <a:r>
              <a:rPr lang="en-US" dirty="0"/>
              <a:t>- September 3, 2012: Implementation (BETA) - Continued</a:t>
            </a:r>
          </a:p>
        </p:txBody>
      </p:sp>
      <p:pic>
        <p:nvPicPr>
          <p:cNvPr id="6" name="Picture 2" descr="http://t3.gstatic.com/images?q=tbn:ANd9GcQNAzjS2h0Tkiib7bV034HjlyYbgqE1as5lJbegXzDSNOrXJ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048000"/>
            <a:ext cx="2114550" cy="2162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14143" y="5362577"/>
            <a:ext cx="4011804" cy="830997"/>
          </a:xfrm>
          <a:prstGeom prst="rect">
            <a:avLst/>
          </a:prstGeom>
          <a:noFill/>
        </p:spPr>
        <p:txBody>
          <a:bodyPr wrap="none" rtlCol="0">
            <a:spAutoFit/>
          </a:bodyPr>
          <a:lstStyle/>
          <a:p>
            <a:pPr algn="ctr"/>
            <a:r>
              <a:rPr lang="en-US" sz="2400" b="1" dirty="0" smtClean="0">
                <a:solidFill>
                  <a:schemeClr val="accent2">
                    <a:lumMod val="60000"/>
                    <a:lumOff val="40000"/>
                  </a:schemeClr>
                </a:solidFill>
              </a:rPr>
              <a:t>Borrowing Training (3 hours)</a:t>
            </a:r>
          </a:p>
          <a:p>
            <a:pPr algn="ctr"/>
            <a:r>
              <a:rPr lang="en-US" sz="2400" b="1" dirty="0" smtClean="0">
                <a:solidFill>
                  <a:schemeClr val="accent2">
                    <a:lumMod val="60000"/>
                    <a:lumOff val="40000"/>
                  </a:schemeClr>
                </a:solidFill>
              </a:rPr>
              <a:t>October 12, 2012</a:t>
            </a:r>
            <a:endParaRPr lang="en-US" sz="2400" b="1" dirty="0">
              <a:solidFill>
                <a:schemeClr val="accent2">
                  <a:lumMod val="60000"/>
                  <a:lumOff val="40000"/>
                </a:schemeClr>
              </a:solidFill>
            </a:endParaRPr>
          </a:p>
        </p:txBody>
      </p:sp>
    </p:spTree>
    <p:extLst>
      <p:ext uri="{BB962C8B-B14F-4D97-AF65-F5344CB8AC3E}">
        <p14:creationId xmlns:p14="http://schemas.microsoft.com/office/powerpoint/2010/main" val="289566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2057400"/>
            <a:ext cx="3352800" cy="533400"/>
          </a:xfrm>
        </p:spPr>
        <p:txBody>
          <a:bodyPr>
            <a:normAutofit/>
          </a:bodyPr>
          <a:lstStyle/>
          <a:p>
            <a:pPr marL="0" lvl="0" indent="0">
              <a:buNone/>
            </a:pPr>
            <a:r>
              <a:rPr lang="en-US" dirty="0" smtClean="0"/>
              <a:t>In-House ILLiad Training</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3" name="Title 2"/>
          <p:cNvSpPr>
            <a:spLocks noGrp="1"/>
          </p:cNvSpPr>
          <p:nvPr>
            <p:ph type="title"/>
          </p:nvPr>
        </p:nvSpPr>
        <p:spPr/>
        <p:txBody>
          <a:bodyPr>
            <a:normAutofit fontScale="90000"/>
          </a:bodyPr>
          <a:lstStyle/>
          <a:p>
            <a:r>
              <a:rPr lang="en-US" b="1" dirty="0"/>
              <a:t>Phase IV </a:t>
            </a:r>
            <a:r>
              <a:rPr lang="en-US" dirty="0"/>
              <a:t>- September 3, 2012: Implementation (BETA) - Continued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192" y="2743200"/>
            <a:ext cx="3556000" cy="2667000"/>
          </a:xfrm>
          <a:prstGeom prst="rect">
            <a:avLst/>
          </a:prstGeom>
          <a:ln>
            <a:solidFill>
              <a:schemeClr val="tx1"/>
            </a:solidFill>
          </a:ln>
        </p:spPr>
      </p:pic>
      <p:sp>
        <p:nvSpPr>
          <p:cNvPr id="5" name="TextBox 4"/>
          <p:cNvSpPr txBox="1"/>
          <p:nvPr/>
        </p:nvSpPr>
        <p:spPr>
          <a:xfrm>
            <a:off x="499872" y="5481935"/>
            <a:ext cx="3233928" cy="461665"/>
          </a:xfrm>
          <a:prstGeom prst="rect">
            <a:avLst/>
          </a:prstGeom>
          <a:noFill/>
        </p:spPr>
        <p:txBody>
          <a:bodyPr wrap="square" rtlCol="0">
            <a:spAutoFit/>
          </a:bodyPr>
          <a:lstStyle/>
          <a:p>
            <a:r>
              <a:rPr lang="en-US" sz="1200" b="1" dirty="0" smtClean="0">
                <a:solidFill>
                  <a:schemeClr val="tx2"/>
                </a:solidFill>
              </a:rPr>
              <a:t>Pictured from left to right:  Beverly Charlot, Donsha Castro, and Rebecca Batson</a:t>
            </a:r>
            <a:endParaRPr lang="en-US" sz="1200" b="1" dirty="0">
              <a:solidFill>
                <a:schemeClr val="tx2"/>
              </a:solidFill>
            </a:endParaRPr>
          </a:p>
        </p:txBody>
      </p:sp>
      <p:sp>
        <p:nvSpPr>
          <p:cNvPr id="8" name="TextBox 7"/>
          <p:cNvSpPr txBox="1"/>
          <p:nvPr/>
        </p:nvSpPr>
        <p:spPr>
          <a:xfrm>
            <a:off x="4343400" y="2746772"/>
            <a:ext cx="1519968" cy="369332"/>
          </a:xfrm>
          <a:prstGeom prst="rect">
            <a:avLst/>
          </a:prstGeom>
          <a:noFill/>
        </p:spPr>
        <p:txBody>
          <a:bodyPr wrap="none" rtlCol="0">
            <a:spAutoFit/>
          </a:bodyPr>
          <a:lstStyle/>
          <a:p>
            <a:r>
              <a:rPr lang="en-US" b="1" dirty="0" smtClean="0">
                <a:solidFill>
                  <a:schemeClr val="tx2"/>
                </a:solidFill>
              </a:rPr>
              <a:t>Assumptions:</a:t>
            </a:r>
            <a:endParaRPr lang="en-US" b="1" dirty="0">
              <a:solidFill>
                <a:schemeClr val="tx2"/>
              </a:solidFill>
            </a:endParaRPr>
          </a:p>
        </p:txBody>
      </p:sp>
      <p:sp>
        <p:nvSpPr>
          <p:cNvPr id="9" name="TextBox 8"/>
          <p:cNvSpPr txBox="1"/>
          <p:nvPr/>
        </p:nvSpPr>
        <p:spPr>
          <a:xfrm>
            <a:off x="4724400" y="3168610"/>
            <a:ext cx="3810000" cy="1200329"/>
          </a:xfrm>
          <a:prstGeom prst="rect">
            <a:avLst/>
          </a:prstGeom>
          <a:noFill/>
        </p:spPr>
        <p:txBody>
          <a:bodyPr wrap="square" rtlCol="0">
            <a:spAutoFit/>
          </a:bodyPr>
          <a:lstStyle/>
          <a:p>
            <a:pPr marL="285750" indent="-285750">
              <a:buFont typeface="Arial" pitchFamily="34" charset="0"/>
              <a:buChar char="•"/>
            </a:pPr>
            <a:r>
              <a:rPr lang="en-US" dirty="0" smtClean="0"/>
              <a:t>Online Training would result in the staff ready to use the product</a:t>
            </a:r>
          </a:p>
          <a:p>
            <a:pPr marL="285750" indent="-285750">
              <a:buFont typeface="Arial" pitchFamily="34" charset="0"/>
              <a:buChar char="•"/>
            </a:pPr>
            <a:r>
              <a:rPr lang="en-US" dirty="0" smtClean="0"/>
              <a:t>The training handouts were adequate</a:t>
            </a:r>
          </a:p>
        </p:txBody>
      </p:sp>
      <p:sp>
        <p:nvSpPr>
          <p:cNvPr id="11" name="TextBox 10"/>
          <p:cNvSpPr txBox="1"/>
          <p:nvPr/>
        </p:nvSpPr>
        <p:spPr>
          <a:xfrm>
            <a:off x="4343400" y="4343400"/>
            <a:ext cx="4267200" cy="646331"/>
          </a:xfrm>
          <a:prstGeom prst="rect">
            <a:avLst/>
          </a:prstGeom>
          <a:noFill/>
        </p:spPr>
        <p:txBody>
          <a:bodyPr wrap="square" rtlCol="0">
            <a:spAutoFit/>
          </a:bodyPr>
          <a:lstStyle/>
          <a:p>
            <a:r>
              <a:rPr lang="en-US" b="1" dirty="0">
                <a:solidFill>
                  <a:schemeClr val="tx2"/>
                </a:solidFill>
              </a:rPr>
              <a:t>Knowledge </a:t>
            </a:r>
            <a:r>
              <a:rPr lang="en-US" b="1" dirty="0" smtClean="0">
                <a:solidFill>
                  <a:schemeClr val="tx2"/>
                </a:solidFill>
              </a:rPr>
              <a:t>Gaps:  </a:t>
            </a:r>
            <a:r>
              <a:rPr lang="en-US" dirty="0" smtClean="0"/>
              <a:t>Time lapse between training and using ILLiad</a:t>
            </a:r>
          </a:p>
        </p:txBody>
      </p:sp>
      <p:sp>
        <p:nvSpPr>
          <p:cNvPr id="12" name="TextBox 11"/>
          <p:cNvSpPr txBox="1"/>
          <p:nvPr/>
        </p:nvSpPr>
        <p:spPr>
          <a:xfrm>
            <a:off x="4419600" y="5029200"/>
            <a:ext cx="1664238" cy="369332"/>
          </a:xfrm>
          <a:prstGeom prst="rect">
            <a:avLst/>
          </a:prstGeom>
          <a:noFill/>
        </p:spPr>
        <p:txBody>
          <a:bodyPr wrap="none" rtlCol="0">
            <a:spAutoFit/>
          </a:bodyPr>
          <a:lstStyle/>
          <a:p>
            <a:r>
              <a:rPr lang="en-US" b="1" dirty="0" smtClean="0">
                <a:solidFill>
                  <a:schemeClr val="tx2"/>
                </a:solidFill>
              </a:rPr>
              <a:t>Action/Results:</a:t>
            </a:r>
            <a:endParaRPr lang="en-US" b="1" dirty="0">
              <a:solidFill>
                <a:schemeClr val="tx2"/>
              </a:solidFill>
            </a:endParaRPr>
          </a:p>
        </p:txBody>
      </p:sp>
      <p:sp>
        <p:nvSpPr>
          <p:cNvPr id="13" name="TextBox 12"/>
          <p:cNvSpPr txBox="1"/>
          <p:nvPr/>
        </p:nvSpPr>
        <p:spPr>
          <a:xfrm>
            <a:off x="4800600" y="5451038"/>
            <a:ext cx="3810000" cy="923330"/>
          </a:xfrm>
          <a:prstGeom prst="rect">
            <a:avLst/>
          </a:prstGeom>
          <a:noFill/>
        </p:spPr>
        <p:txBody>
          <a:bodyPr wrap="square" rtlCol="0">
            <a:spAutoFit/>
          </a:bodyPr>
          <a:lstStyle/>
          <a:p>
            <a:pPr marL="285750" indent="-285750">
              <a:buFont typeface="Arial" pitchFamily="34" charset="0"/>
              <a:buChar char="•"/>
            </a:pPr>
            <a:r>
              <a:rPr lang="en-US" dirty="0" smtClean="0"/>
              <a:t>Developed Tip-Sheets</a:t>
            </a:r>
          </a:p>
          <a:p>
            <a:pPr marL="285750" indent="-285750">
              <a:buFont typeface="Arial" pitchFamily="34" charset="0"/>
              <a:buChar char="•"/>
            </a:pPr>
            <a:r>
              <a:rPr lang="en-US" dirty="0" smtClean="0"/>
              <a:t>Coaching</a:t>
            </a:r>
          </a:p>
          <a:p>
            <a:pPr marL="285750" indent="-285750">
              <a:buFont typeface="Arial" pitchFamily="34" charset="0"/>
              <a:buChar char="•"/>
            </a:pPr>
            <a:r>
              <a:rPr lang="en-US" dirty="0" smtClean="0"/>
              <a:t>Improved and clarified processes</a:t>
            </a:r>
          </a:p>
        </p:txBody>
      </p:sp>
    </p:spTree>
    <p:extLst>
      <p:ext uri="{BB962C8B-B14F-4D97-AF65-F5344CB8AC3E}">
        <p14:creationId xmlns:p14="http://schemas.microsoft.com/office/powerpoint/2010/main" val="161946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2057400"/>
            <a:ext cx="3352800" cy="533400"/>
          </a:xfrm>
        </p:spPr>
        <p:txBody>
          <a:bodyPr>
            <a:normAutofit/>
          </a:bodyPr>
          <a:lstStyle/>
          <a:p>
            <a:pPr marL="0" lvl="0" indent="0">
              <a:buNone/>
            </a:pPr>
            <a:r>
              <a:rPr lang="en-US" dirty="0" smtClean="0"/>
              <a:t>In-House ILLiad Training</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3" name="Title 2"/>
          <p:cNvSpPr>
            <a:spLocks noGrp="1"/>
          </p:cNvSpPr>
          <p:nvPr>
            <p:ph type="title"/>
          </p:nvPr>
        </p:nvSpPr>
        <p:spPr/>
        <p:txBody>
          <a:bodyPr>
            <a:normAutofit fontScale="90000"/>
          </a:bodyPr>
          <a:lstStyle/>
          <a:p>
            <a:r>
              <a:rPr lang="en-US" b="1" dirty="0"/>
              <a:t>Phase IV </a:t>
            </a:r>
            <a:r>
              <a:rPr lang="en-US" dirty="0"/>
              <a:t>- September 3, 2012: Implementation (BETA) - Continued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192" y="2743200"/>
            <a:ext cx="3556000" cy="2667000"/>
          </a:xfrm>
          <a:prstGeom prst="rect">
            <a:avLst/>
          </a:prstGeom>
          <a:ln>
            <a:solidFill>
              <a:schemeClr val="tx1"/>
            </a:solidFill>
          </a:ln>
        </p:spPr>
      </p:pic>
      <p:sp>
        <p:nvSpPr>
          <p:cNvPr id="5" name="TextBox 4"/>
          <p:cNvSpPr txBox="1"/>
          <p:nvPr/>
        </p:nvSpPr>
        <p:spPr>
          <a:xfrm>
            <a:off x="499872" y="5481935"/>
            <a:ext cx="3233928" cy="461665"/>
          </a:xfrm>
          <a:prstGeom prst="rect">
            <a:avLst/>
          </a:prstGeom>
          <a:noFill/>
        </p:spPr>
        <p:txBody>
          <a:bodyPr wrap="square" rtlCol="0">
            <a:spAutoFit/>
          </a:bodyPr>
          <a:lstStyle/>
          <a:p>
            <a:r>
              <a:rPr lang="en-US" sz="1200" b="1" dirty="0" smtClean="0">
                <a:solidFill>
                  <a:schemeClr val="tx2"/>
                </a:solidFill>
              </a:rPr>
              <a:t>Pictured from left to right:  Beverly Charlot, Donsha Castro, and Rebecca Batson</a:t>
            </a:r>
            <a:endParaRPr lang="en-US" sz="1200" b="1" dirty="0">
              <a:solidFill>
                <a:schemeClr val="tx2"/>
              </a:solidFill>
            </a:endParaRPr>
          </a:p>
        </p:txBody>
      </p:sp>
      <p:sp>
        <p:nvSpPr>
          <p:cNvPr id="11" name="TextBox 10"/>
          <p:cNvSpPr txBox="1"/>
          <p:nvPr/>
        </p:nvSpPr>
        <p:spPr>
          <a:xfrm>
            <a:off x="4343400" y="2971800"/>
            <a:ext cx="4419600" cy="1938992"/>
          </a:xfrm>
          <a:prstGeom prst="rect">
            <a:avLst/>
          </a:prstGeom>
          <a:noFill/>
        </p:spPr>
        <p:txBody>
          <a:bodyPr wrap="square" rtlCol="0">
            <a:spAutoFit/>
          </a:bodyPr>
          <a:lstStyle/>
          <a:p>
            <a:pPr algn="just"/>
            <a:r>
              <a:rPr lang="en-US" sz="2000" i="1" dirty="0" smtClean="0"/>
              <a:t>“The tip sheets that were formulated for the ILLiad program made the process easier and understandable for a first time user.  They also clarified the workflow and increased my confidence during the learning phase.”  </a:t>
            </a:r>
          </a:p>
        </p:txBody>
      </p:sp>
      <p:sp>
        <p:nvSpPr>
          <p:cNvPr id="14" name="TextBox 13"/>
          <p:cNvSpPr txBox="1"/>
          <p:nvPr/>
        </p:nvSpPr>
        <p:spPr>
          <a:xfrm>
            <a:off x="6781800" y="5036403"/>
            <a:ext cx="1691640" cy="369332"/>
          </a:xfrm>
          <a:prstGeom prst="rect">
            <a:avLst/>
          </a:prstGeom>
          <a:noFill/>
        </p:spPr>
        <p:txBody>
          <a:bodyPr wrap="square" rtlCol="0">
            <a:spAutoFit/>
          </a:bodyPr>
          <a:lstStyle/>
          <a:p>
            <a:r>
              <a:rPr lang="en-US" dirty="0" smtClean="0"/>
              <a:t>Donsha Castro</a:t>
            </a:r>
          </a:p>
        </p:txBody>
      </p:sp>
    </p:spTree>
    <p:extLst>
      <p:ext uri="{BB962C8B-B14F-4D97-AF65-F5344CB8AC3E}">
        <p14:creationId xmlns:p14="http://schemas.microsoft.com/office/powerpoint/2010/main" val="1428680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Phase IV </a:t>
            </a:r>
            <a:r>
              <a:rPr lang="en-US" dirty="0"/>
              <a:t>- September 3, 2012: Implementation (BETA) - Continued</a:t>
            </a:r>
          </a:p>
        </p:txBody>
      </p:sp>
      <p:sp>
        <p:nvSpPr>
          <p:cNvPr id="4" name="TextBox 3"/>
          <p:cNvSpPr txBox="1"/>
          <p:nvPr/>
        </p:nvSpPr>
        <p:spPr>
          <a:xfrm>
            <a:off x="966679" y="2362200"/>
            <a:ext cx="2478564"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4000" b="1" dirty="0" smtClean="0"/>
              <a:t>Marketing</a:t>
            </a:r>
            <a:endParaRPr lang="en-US" sz="4000" b="1" dirty="0"/>
          </a:p>
        </p:txBody>
      </p:sp>
      <p:sp>
        <p:nvSpPr>
          <p:cNvPr id="8" name="TextBox 7"/>
          <p:cNvSpPr txBox="1"/>
          <p:nvPr/>
        </p:nvSpPr>
        <p:spPr>
          <a:xfrm>
            <a:off x="5149457" y="2667000"/>
            <a:ext cx="2484976"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4000" b="1" dirty="0" smtClean="0"/>
              <a:t>Going Live</a:t>
            </a:r>
            <a:endParaRPr lang="en-US" sz="4000" b="1" dirty="0"/>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005" y="3352800"/>
            <a:ext cx="2855912" cy="6643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C:\Users\jcharlot\AppData\Local\Microsoft\Windows\Temporary Internet Files\Content.IE5\BZIM2GIY\MC9004421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2675" y="5257559"/>
            <a:ext cx="762241" cy="762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319320"/>
            <a:ext cx="3040323" cy="786079"/>
          </a:xfrm>
          <a:prstGeom prst="rect">
            <a:avLst/>
          </a:prstGeom>
          <a:ln>
            <a:solidFill>
              <a:schemeClr val="tx1"/>
            </a:solidFill>
          </a:ln>
        </p:spPr>
      </p:pic>
      <p:sp>
        <p:nvSpPr>
          <p:cNvPr id="10" name="TextBox 9"/>
          <p:cNvSpPr txBox="1"/>
          <p:nvPr/>
        </p:nvSpPr>
        <p:spPr>
          <a:xfrm>
            <a:off x="1163292" y="6172200"/>
            <a:ext cx="180850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Brochures/Flyers</a:t>
            </a:r>
            <a:endParaRPr lang="en-US" dirty="0"/>
          </a:p>
        </p:txBody>
      </p:sp>
      <p:sp>
        <p:nvSpPr>
          <p:cNvPr id="11" name="TextBox 10"/>
          <p:cNvSpPr txBox="1"/>
          <p:nvPr/>
        </p:nvSpPr>
        <p:spPr>
          <a:xfrm>
            <a:off x="5155055" y="5029200"/>
            <a:ext cx="2541145"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smtClean="0">
                <a:effectLst>
                  <a:outerShdw blurRad="38100" dist="38100" dir="2700000" algn="tl">
                    <a:srgbClr val="000000">
                      <a:alpha val="43137"/>
                    </a:srgbClr>
                  </a:outerShdw>
                </a:effectLst>
                <a:latin typeface="Arial Rounded MT Bold" pitchFamily="34" charset="0"/>
              </a:rPr>
              <a:t>January 2013</a:t>
            </a:r>
            <a:endParaRPr lang="en-US" sz="2800" b="1" dirty="0">
              <a:effectLst>
                <a:outerShdw blurRad="38100" dist="38100" dir="2700000" algn="tl">
                  <a:srgbClr val="000000">
                    <a:alpha val="43137"/>
                  </a:srgbClr>
                </a:outerShdw>
              </a:effectLst>
              <a:latin typeface="Arial Rounded MT Bold" pitchFamily="34" charset="0"/>
            </a:endParaRPr>
          </a:p>
        </p:txBody>
      </p:sp>
      <p:pic>
        <p:nvPicPr>
          <p:cNvPr id="1026" name="Picture 2" descr="C:\Users\Jean &amp; Beverly\AppData\Local\Microsoft\Windows\Temporary Internet Files\Content.IE5\RSGTCJ76\MC900434804[1].png"/>
          <p:cNvPicPr>
            <a:picLocks noChangeAspect="1" noChangeArrowheads="1"/>
          </p:cNvPicPr>
          <p:nvPr/>
        </p:nvPicPr>
        <p:blipFill>
          <a:blip r:embed="rId5" cstate="print"/>
          <a:srcRect/>
          <a:stretch>
            <a:fillRect/>
          </a:stretch>
        </p:blipFill>
        <p:spPr bwMode="auto">
          <a:xfrm>
            <a:off x="5707733" y="3584575"/>
            <a:ext cx="1368425" cy="1368425"/>
          </a:xfrm>
          <a:prstGeom prst="rect">
            <a:avLst/>
          </a:prstGeom>
          <a:noFill/>
        </p:spPr>
      </p:pic>
    </p:spTree>
    <p:extLst>
      <p:ext uri="{BB962C8B-B14F-4D97-AF65-F5344CB8AC3E}">
        <p14:creationId xmlns:p14="http://schemas.microsoft.com/office/powerpoint/2010/main" val="36802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withEffect">
                                  <p:stCondLst>
                                    <p:cond delay="0"/>
                                  </p:stCondLst>
                                  <p:endCondLst>
                                    <p:cond evt="onNext" delay="0">
                                      <p:tgtEl>
                                        <p:sldTgt/>
                                      </p:tgtEl>
                                    </p:cond>
                                  </p:endCondLst>
                                  <p:iterate type="lt">
                                    <p:tmPct val="10000"/>
                                  </p:iterate>
                                  <p:childTnLst>
                                    <p:set>
                                      <p:cBhvr override="childStyle">
                                        <p:cTn id="6" dur="500" autoRev="1" fill="hold"/>
                                        <p:tgtEl>
                                          <p:spTgt spid="11"/>
                                        </p:tgtEl>
                                        <p:attrNameLst>
                                          <p:attrName>style.color</p:attrName>
                                        </p:attrNameLst>
                                      </p:cBhvr>
                                      <p:to>
                                        <p:clrVal>
                                          <a:srgbClr val="990033"/>
                                        </p:clrVal>
                                      </p:to>
                                    </p:set>
                                    <p:set>
                                      <p:cBhvr>
                                        <p:cTn id="7" dur="500" autoRev="1" fill="hold"/>
                                        <p:tgtEl>
                                          <p:spTgt spid="11"/>
                                        </p:tgtEl>
                                        <p:attrNameLst>
                                          <p:attrName>fillcolor</p:attrName>
                                        </p:attrNameLst>
                                      </p:cBhvr>
                                      <p:to>
                                        <p:clrVal>
                                          <a:srgbClr val="990033"/>
                                        </p:clrVal>
                                      </p:to>
                                    </p:set>
                                    <p:set>
                                      <p:cBhvr>
                                        <p:cTn id="8" dur="500" autoRev="1"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Q &amp; A</a:t>
            </a:r>
            <a:endParaRPr lang="en-US" dirty="0"/>
          </a:p>
        </p:txBody>
      </p:sp>
      <p:pic>
        <p:nvPicPr>
          <p:cNvPr id="4100" name="Picture 4" descr="C:\Users\jcharlot\AppData\Local\Microsoft\Windows\Temporary Internet Files\Content.IE5\AITCIEK2\MC90043156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9814" y="2571427"/>
            <a:ext cx="1924373" cy="19243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4847" y="5791200"/>
            <a:ext cx="2935291" cy="830997"/>
          </a:xfrm>
          <a:prstGeom prst="rect">
            <a:avLst/>
          </a:prstGeom>
          <a:noFill/>
        </p:spPr>
        <p:txBody>
          <a:bodyPr wrap="none" rtlCol="0">
            <a:spAutoFit/>
          </a:bodyPr>
          <a:lstStyle/>
          <a:p>
            <a:r>
              <a:rPr lang="en-US" sz="4800" b="1" dirty="0" smtClean="0">
                <a:solidFill>
                  <a:schemeClr val="bg2">
                    <a:lumMod val="75000"/>
                  </a:schemeClr>
                </a:solidFill>
              </a:rPr>
              <a:t>Thank You</a:t>
            </a:r>
            <a:endParaRPr lang="en-US" sz="4800" b="1" dirty="0">
              <a:solidFill>
                <a:schemeClr val="bg2">
                  <a:lumMod val="75000"/>
                </a:schemeClr>
              </a:solidFill>
            </a:endParaRPr>
          </a:p>
        </p:txBody>
      </p:sp>
    </p:spTree>
    <p:extLst>
      <p:ext uri="{BB962C8B-B14F-4D97-AF65-F5344CB8AC3E}">
        <p14:creationId xmlns:p14="http://schemas.microsoft.com/office/powerpoint/2010/main" val="3538144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382000" cy="1033272"/>
          </a:xfrm>
        </p:spPr>
        <p:txBody>
          <a:bodyPr>
            <a:noAutofit/>
          </a:bodyPr>
          <a:lstStyle/>
          <a:p>
            <a:r>
              <a:rPr lang="en-US" sz="6600" dirty="0"/>
              <a:t>DSU Presenters</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588" y="5867400"/>
            <a:ext cx="914400" cy="542925"/>
          </a:xfrm>
          <a:prstGeom prst="rect">
            <a:avLst/>
          </a:prstGeom>
        </p:spPr>
      </p:pic>
      <p:sp>
        <p:nvSpPr>
          <p:cNvPr id="17" name="TextBox 16"/>
          <p:cNvSpPr txBox="1"/>
          <p:nvPr/>
        </p:nvSpPr>
        <p:spPr>
          <a:xfrm>
            <a:off x="152400" y="6443246"/>
            <a:ext cx="1229825" cy="338554"/>
          </a:xfrm>
          <a:prstGeom prst="rect">
            <a:avLst/>
          </a:prstGeom>
          <a:noFill/>
        </p:spPr>
        <p:txBody>
          <a:bodyPr wrap="none" rtlCol="0">
            <a:spAutoFit/>
          </a:bodyPr>
          <a:lstStyle/>
          <a:p>
            <a:pPr algn="ctr"/>
            <a:r>
              <a:rPr lang="en-US" sz="800" b="1" dirty="0" smtClean="0"/>
              <a:t>William C. Jason Library</a:t>
            </a:r>
          </a:p>
          <a:p>
            <a:pPr algn="ctr"/>
            <a:r>
              <a:rPr lang="en-US" sz="800" b="1" dirty="0" smtClean="0"/>
              <a:t>Dover, Delaware</a:t>
            </a:r>
            <a:endParaRPr lang="en-US" sz="8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250" y="2590801"/>
            <a:ext cx="1455218" cy="2060833"/>
          </a:xfrm>
          <a:prstGeom prst="rect">
            <a:avLst/>
          </a:prstGeom>
          <a:ln>
            <a:solidFill>
              <a:schemeClr val="tx1"/>
            </a:solidFill>
          </a:ln>
        </p:spPr>
      </p:pic>
      <p:sp>
        <p:nvSpPr>
          <p:cNvPr id="8" name="TextBox 7"/>
          <p:cNvSpPr txBox="1"/>
          <p:nvPr/>
        </p:nvSpPr>
        <p:spPr>
          <a:xfrm>
            <a:off x="1527862" y="4812269"/>
            <a:ext cx="2358338" cy="923330"/>
          </a:xfrm>
          <a:prstGeom prst="rect">
            <a:avLst/>
          </a:prstGeom>
          <a:noFill/>
        </p:spPr>
        <p:txBody>
          <a:bodyPr wrap="none" rtlCol="0">
            <a:spAutoFit/>
          </a:bodyPr>
          <a:lstStyle/>
          <a:p>
            <a:pPr algn="ctr"/>
            <a:r>
              <a:rPr lang="en-US" b="1" dirty="0" smtClean="0"/>
              <a:t>Dr. Rebecca E. Batson</a:t>
            </a:r>
          </a:p>
          <a:p>
            <a:pPr algn="ctr"/>
            <a:r>
              <a:rPr lang="en-US" b="1" dirty="0" smtClean="0"/>
              <a:t>Dean of University</a:t>
            </a:r>
          </a:p>
          <a:p>
            <a:pPr algn="ctr"/>
            <a:r>
              <a:rPr lang="en-US" b="1" dirty="0" smtClean="0"/>
              <a:t>Libraries</a:t>
            </a:r>
            <a:endParaRPr lang="en-US" b="1" dirty="0"/>
          </a:p>
        </p:txBody>
      </p:sp>
      <p:sp>
        <p:nvSpPr>
          <p:cNvPr id="9" name="TextBox 8"/>
          <p:cNvSpPr txBox="1"/>
          <p:nvPr/>
        </p:nvSpPr>
        <p:spPr>
          <a:xfrm>
            <a:off x="5105400" y="4800601"/>
            <a:ext cx="2658869" cy="923330"/>
          </a:xfrm>
          <a:prstGeom prst="rect">
            <a:avLst/>
          </a:prstGeom>
          <a:noFill/>
        </p:spPr>
        <p:txBody>
          <a:bodyPr wrap="none" rtlCol="0">
            <a:spAutoFit/>
          </a:bodyPr>
          <a:lstStyle/>
          <a:p>
            <a:pPr algn="ctr"/>
            <a:r>
              <a:rPr lang="en-US" b="1" dirty="0" smtClean="0"/>
              <a:t>Mrs. Beverly D. Charlot</a:t>
            </a:r>
          </a:p>
          <a:p>
            <a:pPr algn="ctr"/>
            <a:r>
              <a:rPr lang="en-US" b="1" dirty="0" smtClean="0"/>
              <a:t>Coordinator of Technical </a:t>
            </a:r>
          </a:p>
          <a:p>
            <a:pPr algn="ctr"/>
            <a:r>
              <a:rPr lang="en-US" b="1" dirty="0" smtClean="0"/>
              <a:t>Services</a:t>
            </a:r>
            <a:endParaRPr lang="en-US" b="1"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89" y="2590800"/>
            <a:ext cx="1494811" cy="2060833"/>
          </a:xfrm>
          <a:prstGeom prst="rect">
            <a:avLst/>
          </a:prstGeom>
          <a:ln>
            <a:solidFill>
              <a:schemeClr val="tx1"/>
            </a:solidFill>
          </a:ln>
        </p:spPr>
      </p:pic>
    </p:spTree>
    <p:extLst>
      <p:ext uri="{BB962C8B-B14F-4D97-AF65-F5344CB8AC3E}">
        <p14:creationId xmlns:p14="http://schemas.microsoft.com/office/powerpoint/2010/main" val="2860820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2590800"/>
            <a:ext cx="8153400" cy="1828800"/>
          </a:xfrm>
        </p:spPr>
        <p:txBody>
          <a:bodyPr>
            <a:noAutofit/>
          </a:bodyPr>
          <a:lstStyle/>
          <a:p>
            <a:pPr marL="0" indent="0" algn="just">
              <a:buNone/>
            </a:pPr>
            <a:r>
              <a:rPr lang="en-US" dirty="0" smtClean="0"/>
              <a:t>Resource </a:t>
            </a:r>
            <a:r>
              <a:rPr lang="en-US" dirty="0"/>
              <a:t>Sharing and Research: Getting What You Need by Effectively Improving Interlibrary Loan Processes and Procedures using the Interlibrary Loan Internet Accessible Database (ILLiad) </a:t>
            </a:r>
            <a:r>
              <a:rPr lang="en-US" dirty="0" smtClean="0"/>
              <a:t>software</a:t>
            </a:r>
            <a:endParaRPr lang="en-US" dirty="0"/>
          </a:p>
        </p:txBody>
      </p:sp>
      <p:sp>
        <p:nvSpPr>
          <p:cNvPr id="3" name="Title 2"/>
          <p:cNvSpPr>
            <a:spLocks noGrp="1"/>
          </p:cNvSpPr>
          <p:nvPr>
            <p:ph type="title"/>
          </p:nvPr>
        </p:nvSpPr>
        <p:spPr>
          <a:xfrm>
            <a:off x="457200" y="338328"/>
            <a:ext cx="8382000" cy="1033272"/>
          </a:xfrm>
        </p:spPr>
        <p:txBody>
          <a:bodyPr>
            <a:noAutofit/>
          </a:bodyPr>
          <a:lstStyle/>
          <a:p>
            <a:r>
              <a:rPr lang="en-US" sz="6600" dirty="0" smtClean="0"/>
              <a:t>Abstract</a:t>
            </a:r>
            <a:endParaRPr lang="en-US" sz="660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389" y="5715000"/>
            <a:ext cx="914400" cy="542925"/>
          </a:xfrm>
          <a:prstGeom prst="rect">
            <a:avLst/>
          </a:prstGeom>
        </p:spPr>
      </p:pic>
      <p:sp>
        <p:nvSpPr>
          <p:cNvPr id="17" name="TextBox 16"/>
          <p:cNvSpPr txBox="1"/>
          <p:nvPr/>
        </p:nvSpPr>
        <p:spPr>
          <a:xfrm>
            <a:off x="460201" y="6290846"/>
            <a:ext cx="1229825" cy="338554"/>
          </a:xfrm>
          <a:prstGeom prst="rect">
            <a:avLst/>
          </a:prstGeom>
          <a:noFill/>
        </p:spPr>
        <p:txBody>
          <a:bodyPr wrap="none" rtlCol="0">
            <a:spAutoFit/>
          </a:bodyPr>
          <a:lstStyle/>
          <a:p>
            <a:pPr algn="ctr"/>
            <a:r>
              <a:rPr lang="en-US" sz="800" b="1" dirty="0" smtClean="0"/>
              <a:t>William C. Jason Library</a:t>
            </a:r>
          </a:p>
          <a:p>
            <a:pPr algn="ctr"/>
            <a:r>
              <a:rPr lang="en-US" sz="800" b="1" dirty="0" smtClean="0"/>
              <a:t>Dover, Delaware</a:t>
            </a:r>
            <a:endParaRPr lang="en-US" sz="800" b="1" dirty="0"/>
          </a:p>
        </p:txBody>
      </p:sp>
    </p:spTree>
    <p:extLst>
      <p:ext uri="{BB962C8B-B14F-4D97-AF65-F5344CB8AC3E}">
        <p14:creationId xmlns:p14="http://schemas.microsoft.com/office/powerpoint/2010/main" val="68471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514600"/>
            <a:ext cx="8763000" cy="4038600"/>
          </a:xfrm>
        </p:spPr>
        <p:txBody>
          <a:bodyPr>
            <a:noAutofit/>
          </a:bodyPr>
          <a:lstStyle/>
          <a:p>
            <a:pPr marL="0" indent="0" algn="just">
              <a:buNone/>
            </a:pPr>
            <a:r>
              <a:rPr lang="en-US" dirty="0" smtClean="0"/>
              <a:t>Interlibrary </a:t>
            </a:r>
            <a:r>
              <a:rPr lang="en-US" dirty="0"/>
              <a:t>Loan (ILL) requests have increased tremendously at Delaware State University (DSU) in the last 3 years.   </a:t>
            </a:r>
            <a:r>
              <a:rPr lang="en-US" dirty="0" smtClean="0"/>
              <a:t>Library </a:t>
            </a:r>
            <a:r>
              <a:rPr lang="en-US" dirty="0"/>
              <a:t>staff documented the increase and tracked the delay in time from submitting and receiving a request.  ILL staff also recognized that many articles were already owned by DSU in various full text databases.  </a:t>
            </a:r>
          </a:p>
          <a:p>
            <a:pPr marL="0" indent="0" algn="just">
              <a:buNone/>
            </a:pPr>
            <a:endParaRPr lang="en-US" dirty="0" smtClean="0"/>
          </a:p>
          <a:p>
            <a:pPr marL="0" indent="0" algn="just">
              <a:buNone/>
            </a:pPr>
            <a:r>
              <a:rPr lang="en-US" dirty="0" smtClean="0"/>
              <a:t>To </a:t>
            </a:r>
            <a:r>
              <a:rPr lang="en-US" dirty="0"/>
              <a:t>effectively serve the university research community </a:t>
            </a:r>
            <a:r>
              <a:rPr lang="en-US" dirty="0" smtClean="0"/>
              <a:t>ILLiad </a:t>
            </a:r>
            <a:r>
              <a:rPr lang="en-US" dirty="0"/>
              <a:t>Resource Sharing Management software 8.2 was purchased to improve ILL service</a:t>
            </a:r>
            <a:r>
              <a:rPr lang="en-US" dirty="0" smtClean="0"/>
              <a:t>.</a:t>
            </a:r>
            <a:endParaRPr lang="en-US" dirty="0"/>
          </a:p>
        </p:txBody>
      </p:sp>
      <p:sp>
        <p:nvSpPr>
          <p:cNvPr id="3" name="Title 2"/>
          <p:cNvSpPr>
            <a:spLocks noGrp="1"/>
          </p:cNvSpPr>
          <p:nvPr>
            <p:ph type="title"/>
          </p:nvPr>
        </p:nvSpPr>
        <p:spPr>
          <a:xfrm>
            <a:off x="457200" y="338328"/>
            <a:ext cx="8382000" cy="1033272"/>
          </a:xfrm>
        </p:spPr>
        <p:txBody>
          <a:bodyPr>
            <a:noAutofit/>
          </a:bodyPr>
          <a:lstStyle/>
          <a:p>
            <a:r>
              <a:rPr lang="en-US" sz="6600" dirty="0" smtClean="0"/>
              <a:t>Abstract - Continued</a:t>
            </a:r>
            <a:endParaRPr lang="en-US" sz="6600" dirty="0"/>
          </a:p>
        </p:txBody>
      </p:sp>
    </p:spTree>
    <p:extLst>
      <p:ext uri="{BB962C8B-B14F-4D97-AF65-F5344CB8AC3E}">
        <p14:creationId xmlns:p14="http://schemas.microsoft.com/office/powerpoint/2010/main" val="2639992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438400"/>
            <a:ext cx="8763000" cy="4267200"/>
          </a:xfrm>
        </p:spPr>
        <p:txBody>
          <a:bodyPr>
            <a:noAutofit/>
          </a:bodyPr>
          <a:lstStyle/>
          <a:p>
            <a:pPr marL="0" indent="0" algn="just">
              <a:buNone/>
            </a:pPr>
            <a:r>
              <a:rPr lang="en-US" dirty="0" smtClean="0"/>
              <a:t>ILLiad </a:t>
            </a:r>
            <a:r>
              <a:rPr lang="en-US" dirty="0"/>
              <a:t>management software is seamless and allows faculty and students to request and track the status of their ILL requests.  Additionally, unlike the current process student do not have to input requests using multiple vendor generated ILL forms</a:t>
            </a:r>
            <a:r>
              <a:rPr lang="en-US" dirty="0" smtClean="0"/>
              <a:t>.</a:t>
            </a:r>
          </a:p>
          <a:p>
            <a:pPr marL="0" indent="0" algn="just">
              <a:buNone/>
            </a:pPr>
            <a:endParaRPr lang="en-US" dirty="0"/>
          </a:p>
          <a:p>
            <a:pPr marL="0" indent="0" algn="just">
              <a:buNone/>
            </a:pPr>
            <a:r>
              <a:rPr lang="en-US" dirty="0"/>
              <a:t>In addition, Technical Services will streamline the current </a:t>
            </a:r>
            <a:r>
              <a:rPr lang="en-US" dirty="0" smtClean="0"/>
              <a:t>workflow process </a:t>
            </a:r>
            <a:r>
              <a:rPr lang="en-US" dirty="0"/>
              <a:t>and work collaboratively with </a:t>
            </a:r>
            <a:r>
              <a:rPr lang="en-US" dirty="0" smtClean="0"/>
              <a:t>systems </a:t>
            </a:r>
            <a:r>
              <a:rPr lang="en-US" dirty="0"/>
              <a:t>and reference to develop training tutorials for faculty and students. The new seamless automated process will enhance and provide significant improvements in patron services and electronic document delivery.</a:t>
            </a:r>
          </a:p>
        </p:txBody>
      </p:sp>
      <p:sp>
        <p:nvSpPr>
          <p:cNvPr id="3" name="Title 2"/>
          <p:cNvSpPr>
            <a:spLocks noGrp="1"/>
          </p:cNvSpPr>
          <p:nvPr>
            <p:ph type="title"/>
          </p:nvPr>
        </p:nvSpPr>
        <p:spPr>
          <a:xfrm>
            <a:off x="457200" y="338328"/>
            <a:ext cx="8382000" cy="1033272"/>
          </a:xfrm>
        </p:spPr>
        <p:txBody>
          <a:bodyPr>
            <a:noAutofit/>
          </a:bodyPr>
          <a:lstStyle/>
          <a:p>
            <a:r>
              <a:rPr lang="en-US" sz="6600" dirty="0"/>
              <a:t>Abstract- Continued</a:t>
            </a:r>
          </a:p>
        </p:txBody>
      </p:sp>
    </p:spTree>
    <p:extLst>
      <p:ext uri="{BB962C8B-B14F-4D97-AF65-F5344CB8AC3E}">
        <p14:creationId xmlns:p14="http://schemas.microsoft.com/office/powerpoint/2010/main" val="418297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28800" y="4724400"/>
            <a:ext cx="4953000" cy="12192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457200" y="2474576"/>
            <a:ext cx="8077200" cy="2097424"/>
          </a:xfrm>
        </p:spPr>
        <p:txBody>
          <a:bodyPr/>
          <a:lstStyle/>
          <a:p>
            <a:r>
              <a:rPr lang="en-US" b="1" dirty="0"/>
              <a:t>Phase I </a:t>
            </a:r>
            <a:r>
              <a:rPr lang="en-US" dirty="0"/>
              <a:t>- November 8, 2011: Contacted OCLC About </a:t>
            </a:r>
            <a:r>
              <a:rPr lang="en-US" dirty="0" smtClean="0"/>
              <a:t>ILLiad</a:t>
            </a:r>
          </a:p>
          <a:p>
            <a:r>
              <a:rPr lang="en-US" b="1" dirty="0"/>
              <a:t>Phase II </a:t>
            </a:r>
            <a:r>
              <a:rPr lang="en-US" dirty="0"/>
              <a:t>- April 12, 2012: Decided to purchase ILLiad</a:t>
            </a:r>
          </a:p>
          <a:p>
            <a:r>
              <a:rPr lang="en-US" b="1" dirty="0"/>
              <a:t>Phase III </a:t>
            </a:r>
            <a:r>
              <a:rPr lang="en-US" dirty="0"/>
              <a:t>- June 5, 2012: ILLiad </a:t>
            </a:r>
            <a:r>
              <a:rPr lang="en-US" dirty="0" smtClean="0"/>
              <a:t>Setup &amp; Training</a:t>
            </a:r>
          </a:p>
          <a:p>
            <a:r>
              <a:rPr lang="en-US" b="1" dirty="0"/>
              <a:t>Phase IV </a:t>
            </a:r>
            <a:r>
              <a:rPr lang="en-US" dirty="0" smtClean="0"/>
              <a:t>- September </a:t>
            </a:r>
            <a:r>
              <a:rPr lang="en-US" dirty="0"/>
              <a:t>3, </a:t>
            </a:r>
            <a:r>
              <a:rPr lang="en-US" dirty="0" smtClean="0"/>
              <a:t>2012: Implementation (</a:t>
            </a:r>
            <a:r>
              <a:rPr lang="en-US" dirty="0"/>
              <a:t>BETA) </a:t>
            </a:r>
          </a:p>
        </p:txBody>
      </p:sp>
      <p:sp>
        <p:nvSpPr>
          <p:cNvPr id="3" name="Title 2"/>
          <p:cNvSpPr>
            <a:spLocks noGrp="1"/>
          </p:cNvSpPr>
          <p:nvPr>
            <p:ph type="title"/>
          </p:nvPr>
        </p:nvSpPr>
        <p:spPr>
          <a:xfrm>
            <a:off x="457200" y="338328"/>
            <a:ext cx="8382000" cy="1033272"/>
          </a:xfrm>
        </p:spPr>
        <p:txBody>
          <a:bodyPr>
            <a:noAutofit/>
          </a:bodyPr>
          <a:lstStyle/>
          <a:p>
            <a:r>
              <a:rPr lang="en-US" sz="3200" dirty="0"/>
              <a:t>Migration from Ariel to ILLiad and </a:t>
            </a:r>
            <a:r>
              <a:rPr lang="en-US" sz="3200" dirty="0" smtClean="0"/>
              <a:t>Odyssey</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1289" y="4857690"/>
            <a:ext cx="5810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2273" y="4783739"/>
            <a:ext cx="590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695" y="4896747"/>
            <a:ext cx="5619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4858" y="4781490"/>
            <a:ext cx="7715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97245" y="5391090"/>
            <a:ext cx="979755" cy="400110"/>
          </a:xfrm>
          <a:prstGeom prst="rect">
            <a:avLst/>
          </a:prstGeom>
          <a:noFill/>
        </p:spPr>
        <p:txBody>
          <a:bodyPr wrap="none" rtlCol="0">
            <a:spAutoFit/>
          </a:bodyPr>
          <a:lstStyle/>
          <a:p>
            <a:pPr algn="ctr"/>
            <a:r>
              <a:rPr lang="en-US" sz="1000" dirty="0"/>
              <a:t>Atlas SQL </a:t>
            </a:r>
            <a:r>
              <a:rPr lang="en-US" sz="1000" dirty="0" smtClean="0"/>
              <a:t>Alias</a:t>
            </a:r>
          </a:p>
          <a:p>
            <a:pPr algn="ctr"/>
            <a:r>
              <a:rPr lang="en-US" sz="1000" dirty="0" smtClean="0"/>
              <a:t>Manager</a:t>
            </a:r>
            <a:endParaRPr lang="en-US" sz="1000" dirty="0"/>
          </a:p>
        </p:txBody>
      </p:sp>
      <p:sp>
        <p:nvSpPr>
          <p:cNvPr id="12" name="TextBox 11"/>
          <p:cNvSpPr txBox="1"/>
          <p:nvPr/>
        </p:nvSpPr>
        <p:spPr>
          <a:xfrm>
            <a:off x="2057400" y="5371980"/>
            <a:ext cx="840295" cy="246221"/>
          </a:xfrm>
          <a:prstGeom prst="rect">
            <a:avLst/>
          </a:prstGeom>
          <a:noFill/>
        </p:spPr>
        <p:txBody>
          <a:bodyPr wrap="none" rtlCol="0">
            <a:spAutoFit/>
          </a:bodyPr>
          <a:lstStyle/>
          <a:p>
            <a:r>
              <a:rPr lang="en-US" sz="1000" dirty="0"/>
              <a:t>ILLiad Client</a:t>
            </a:r>
          </a:p>
        </p:txBody>
      </p:sp>
      <p:sp>
        <p:nvSpPr>
          <p:cNvPr id="13" name="Rectangle 12"/>
          <p:cNvSpPr/>
          <p:nvPr/>
        </p:nvSpPr>
        <p:spPr>
          <a:xfrm>
            <a:off x="4040695" y="5391090"/>
            <a:ext cx="1313180" cy="400110"/>
          </a:xfrm>
          <a:prstGeom prst="rect">
            <a:avLst/>
          </a:prstGeom>
        </p:spPr>
        <p:txBody>
          <a:bodyPr wrap="none">
            <a:spAutoFit/>
          </a:bodyPr>
          <a:lstStyle/>
          <a:p>
            <a:pPr algn="ctr"/>
            <a:r>
              <a:rPr lang="en-US" sz="1000" dirty="0"/>
              <a:t>ILLiad </a:t>
            </a:r>
            <a:r>
              <a:rPr lang="en-US" sz="1000" dirty="0" smtClean="0"/>
              <a:t>Customization</a:t>
            </a:r>
          </a:p>
          <a:p>
            <a:pPr algn="ctr"/>
            <a:r>
              <a:rPr lang="en-US" sz="1000" dirty="0" smtClean="0"/>
              <a:t>Manager</a:t>
            </a:r>
            <a:endParaRPr lang="en-US" sz="1000" dirty="0"/>
          </a:p>
        </p:txBody>
      </p:sp>
      <p:sp>
        <p:nvSpPr>
          <p:cNvPr id="14" name="Rectangle 13"/>
          <p:cNvSpPr/>
          <p:nvPr/>
        </p:nvSpPr>
        <p:spPr>
          <a:xfrm>
            <a:off x="3094488" y="5371980"/>
            <a:ext cx="793807" cy="400110"/>
          </a:xfrm>
          <a:prstGeom prst="rect">
            <a:avLst/>
          </a:prstGeom>
        </p:spPr>
        <p:txBody>
          <a:bodyPr wrap="none">
            <a:spAutoFit/>
          </a:bodyPr>
          <a:lstStyle/>
          <a:p>
            <a:pPr algn="ctr"/>
            <a:r>
              <a:rPr lang="en-US" sz="1000" dirty="0"/>
              <a:t>ILLiad </a:t>
            </a:r>
            <a:r>
              <a:rPr lang="en-US" sz="1000" dirty="0" smtClean="0"/>
              <a:t>Staff</a:t>
            </a:r>
          </a:p>
          <a:p>
            <a:pPr algn="ctr"/>
            <a:r>
              <a:rPr lang="en-US" sz="1000" dirty="0" smtClean="0"/>
              <a:t>Manager</a:t>
            </a:r>
            <a:endParaRPr lang="en-US" sz="1000" dirty="0"/>
          </a:p>
        </p:txBody>
      </p:sp>
    </p:spTree>
    <p:extLst>
      <p:ext uri="{BB962C8B-B14F-4D97-AF65-F5344CB8AC3E}">
        <p14:creationId xmlns:p14="http://schemas.microsoft.com/office/powerpoint/2010/main" val="115284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8610600" cy="3916363"/>
          </a:xfrm>
        </p:spPr>
        <p:txBody>
          <a:bodyPr>
            <a:normAutofit/>
          </a:bodyPr>
          <a:lstStyle/>
          <a:p>
            <a:r>
              <a:rPr lang="en-US" dirty="0"/>
              <a:t>Requested a quote from </a:t>
            </a:r>
            <a:r>
              <a:rPr lang="en-US" dirty="0" smtClean="0"/>
              <a:t>OCLC</a:t>
            </a:r>
          </a:p>
          <a:p>
            <a:r>
              <a:rPr lang="en-US" dirty="0"/>
              <a:t>Provided the Library ILL statistics for FY 2010 Jan - </a:t>
            </a:r>
            <a:r>
              <a:rPr lang="en-US" dirty="0" smtClean="0"/>
              <a:t>Dec</a:t>
            </a:r>
          </a:p>
          <a:p>
            <a:endParaRPr lang="en-US" dirty="0"/>
          </a:p>
          <a:p>
            <a:endParaRPr lang="en-US" dirty="0" smtClean="0"/>
          </a:p>
          <a:p>
            <a:endParaRPr lang="en-US" dirty="0" smtClean="0"/>
          </a:p>
          <a:p>
            <a:endParaRPr lang="en-US" dirty="0"/>
          </a:p>
          <a:p>
            <a:r>
              <a:rPr lang="en-US" dirty="0"/>
              <a:t>Received an introductory tier </a:t>
            </a:r>
            <a:r>
              <a:rPr lang="en-US" dirty="0" smtClean="0"/>
              <a:t>quote</a:t>
            </a:r>
          </a:p>
          <a:p>
            <a:r>
              <a:rPr lang="en-US" dirty="0" smtClean="0"/>
              <a:t>Library staff attended </a:t>
            </a:r>
            <a:r>
              <a:rPr lang="en-US" dirty="0"/>
              <a:t>ILLiad online demonstration on Dec 2011</a:t>
            </a:r>
          </a:p>
        </p:txBody>
      </p:sp>
      <p:sp>
        <p:nvSpPr>
          <p:cNvPr id="3" name="Title 2"/>
          <p:cNvSpPr>
            <a:spLocks noGrp="1"/>
          </p:cNvSpPr>
          <p:nvPr>
            <p:ph type="title"/>
          </p:nvPr>
        </p:nvSpPr>
        <p:spPr/>
        <p:txBody>
          <a:bodyPr>
            <a:noAutofit/>
          </a:bodyPr>
          <a:lstStyle/>
          <a:p>
            <a:r>
              <a:rPr lang="en-US" sz="4000" b="1" dirty="0"/>
              <a:t>Phase I </a:t>
            </a:r>
            <a:r>
              <a:rPr lang="en-US" sz="4000" dirty="0"/>
              <a:t>- November 8, 2011: Contacted OCLC About </a:t>
            </a:r>
            <a:r>
              <a:rPr lang="en-US" sz="4000" dirty="0" smtClean="0"/>
              <a:t>ILLiad</a:t>
            </a:r>
            <a:endParaRPr lang="en-US" sz="4000" dirty="0"/>
          </a:p>
        </p:txBody>
      </p:sp>
      <p:sp>
        <p:nvSpPr>
          <p:cNvPr id="4" name="TextBox 3"/>
          <p:cNvSpPr txBox="1"/>
          <p:nvPr/>
        </p:nvSpPr>
        <p:spPr>
          <a:xfrm>
            <a:off x="1753885" y="3276600"/>
            <a:ext cx="2132315"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dirty="0"/>
              <a:t>2010 Lender activity</a:t>
            </a:r>
            <a:endParaRPr lang="en-US" dirty="0"/>
          </a:p>
          <a:p>
            <a:r>
              <a:rPr lang="en-US" dirty="0"/>
              <a:t>557 Total</a:t>
            </a:r>
          </a:p>
          <a:p>
            <a:r>
              <a:rPr lang="en-US" dirty="0"/>
              <a:t>515 articles</a:t>
            </a:r>
          </a:p>
          <a:p>
            <a:r>
              <a:rPr lang="en-US" dirty="0"/>
              <a:t>42 </a:t>
            </a:r>
            <a:r>
              <a:rPr lang="en-US" dirty="0" smtClean="0"/>
              <a:t>books</a:t>
            </a:r>
            <a:endParaRPr lang="en-US" dirty="0"/>
          </a:p>
        </p:txBody>
      </p:sp>
      <p:sp>
        <p:nvSpPr>
          <p:cNvPr id="5" name="TextBox 4"/>
          <p:cNvSpPr txBox="1"/>
          <p:nvPr/>
        </p:nvSpPr>
        <p:spPr>
          <a:xfrm>
            <a:off x="4381216" y="3304309"/>
            <a:ext cx="2400016"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dirty="0"/>
              <a:t>2010 Borrower activity</a:t>
            </a:r>
            <a:endParaRPr lang="en-US" dirty="0"/>
          </a:p>
          <a:p>
            <a:r>
              <a:rPr lang="en-US" dirty="0"/>
              <a:t>286 Total</a:t>
            </a:r>
          </a:p>
          <a:p>
            <a:r>
              <a:rPr lang="en-US" dirty="0"/>
              <a:t>190 Articles</a:t>
            </a:r>
          </a:p>
          <a:p>
            <a:r>
              <a:rPr lang="en-US" dirty="0"/>
              <a:t>96 Books</a:t>
            </a:r>
          </a:p>
        </p:txBody>
      </p:sp>
    </p:spTree>
    <p:extLst>
      <p:ext uri="{BB962C8B-B14F-4D97-AF65-F5344CB8AC3E}">
        <p14:creationId xmlns:p14="http://schemas.microsoft.com/office/powerpoint/2010/main" val="163048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534400" cy="3048000"/>
          </a:xfrm>
        </p:spPr>
        <p:txBody>
          <a:bodyPr/>
          <a:lstStyle/>
          <a:p>
            <a:r>
              <a:rPr lang="en-US" dirty="0"/>
              <a:t>Requested an UPDATED quote from </a:t>
            </a:r>
            <a:r>
              <a:rPr lang="en-US" dirty="0" smtClean="0"/>
              <a:t>OCLC</a:t>
            </a:r>
          </a:p>
          <a:p>
            <a:pPr lvl="0"/>
            <a:r>
              <a:rPr lang="en-US" dirty="0"/>
              <a:t>Received updated quote &amp; ILLiad Implementation Instruction </a:t>
            </a:r>
          </a:p>
          <a:p>
            <a:r>
              <a:rPr lang="en-US" dirty="0"/>
              <a:t>Ordered ILLiad License, Hosting service &amp; Implementation Service </a:t>
            </a:r>
            <a:endParaRPr lang="en-US" dirty="0" smtClean="0"/>
          </a:p>
          <a:p>
            <a:pPr lvl="0"/>
            <a:r>
              <a:rPr lang="en-US" dirty="0"/>
              <a:t>Attended the May 24, 2012 Resource Sharing webinar, “Leveraging Link Resolvers to Speed Processing” Add-ons for ILLiad</a:t>
            </a:r>
          </a:p>
          <a:p>
            <a:endParaRPr lang="en-US" dirty="0"/>
          </a:p>
        </p:txBody>
      </p:sp>
      <p:sp>
        <p:nvSpPr>
          <p:cNvPr id="3" name="Title 2"/>
          <p:cNvSpPr>
            <a:spLocks noGrp="1"/>
          </p:cNvSpPr>
          <p:nvPr>
            <p:ph type="title"/>
          </p:nvPr>
        </p:nvSpPr>
        <p:spPr/>
        <p:txBody>
          <a:bodyPr>
            <a:normAutofit fontScale="90000"/>
          </a:bodyPr>
          <a:lstStyle/>
          <a:p>
            <a:r>
              <a:rPr lang="en-US" b="1" dirty="0"/>
              <a:t>Phase II </a:t>
            </a:r>
            <a:r>
              <a:rPr lang="en-US" dirty="0"/>
              <a:t>- April 12, 2012: Decided to purchase </a:t>
            </a:r>
            <a:r>
              <a:rPr lang="en-US" dirty="0" smtClean="0"/>
              <a:t>ILLiad</a:t>
            </a:r>
            <a:endParaRPr lang="en-US" dirty="0"/>
          </a:p>
        </p:txBody>
      </p:sp>
      <p:pic>
        <p:nvPicPr>
          <p:cNvPr id="1026" name="Picture 2" descr="C:\Program Files\Microsoft Office\MEDIA\CAGCAT10\j030052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9168" y="5029200"/>
            <a:ext cx="1496232" cy="128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605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8534400" cy="3810000"/>
          </a:xfrm>
        </p:spPr>
        <p:txBody>
          <a:bodyPr>
            <a:normAutofit/>
          </a:bodyPr>
          <a:lstStyle/>
          <a:p>
            <a:r>
              <a:rPr lang="en-US" dirty="0"/>
              <a:t>Received welcome to ILLiad Implementation </a:t>
            </a:r>
            <a:r>
              <a:rPr lang="en-US" dirty="0" smtClean="0"/>
              <a:t>packet</a:t>
            </a:r>
          </a:p>
          <a:p>
            <a:pPr lvl="0"/>
            <a:r>
              <a:rPr lang="en-US" dirty="0"/>
              <a:t>Viewed the ILLiad software upgrade for Hosted ILLiad libraries (Recorded June 12, 2012 version) webinar </a:t>
            </a:r>
          </a:p>
          <a:p>
            <a:r>
              <a:rPr lang="en-US" dirty="0"/>
              <a:t>Provided to OCLC ILLiad </a:t>
            </a:r>
            <a:r>
              <a:rPr lang="en-US" dirty="0" smtClean="0"/>
              <a:t>configuration </a:t>
            </a:r>
            <a:r>
              <a:rPr lang="en-US" dirty="0"/>
              <a:t>information on June 20, </a:t>
            </a:r>
            <a:r>
              <a:rPr lang="en-US" dirty="0" smtClean="0"/>
              <a:t>2012</a:t>
            </a:r>
          </a:p>
          <a:p>
            <a:endParaRPr lang="en-US" dirty="0" smtClean="0"/>
          </a:p>
          <a:p>
            <a:pPr lvl="0"/>
            <a:r>
              <a:rPr lang="en-US" dirty="0"/>
              <a:t>ILLiad hosted server installation completed on July 9, 2012 </a:t>
            </a:r>
            <a:endParaRPr lang="en-US" dirty="0" smtClean="0"/>
          </a:p>
          <a:p>
            <a:r>
              <a:rPr lang="en-US" dirty="0" smtClean="0"/>
              <a:t>Completed ILLiad </a:t>
            </a:r>
            <a:r>
              <a:rPr lang="en-US" dirty="0"/>
              <a:t>installation wizard </a:t>
            </a:r>
            <a:r>
              <a:rPr lang="en-US" dirty="0" smtClean="0"/>
              <a:t>and sent SQL </a:t>
            </a:r>
            <a:r>
              <a:rPr lang="en-US" dirty="0"/>
              <a:t>file </a:t>
            </a:r>
            <a:r>
              <a:rPr lang="en-US" dirty="0" smtClean="0"/>
              <a:t>to OCLC </a:t>
            </a:r>
            <a:r>
              <a:rPr lang="en-US" dirty="0"/>
              <a:t>on July </a:t>
            </a:r>
            <a:r>
              <a:rPr lang="en-US" dirty="0" smtClean="0"/>
              <a:t>25, </a:t>
            </a:r>
            <a:r>
              <a:rPr lang="en-US" dirty="0"/>
              <a:t>2012 </a:t>
            </a:r>
            <a:endParaRPr lang="en-US" dirty="0" smtClean="0"/>
          </a:p>
        </p:txBody>
      </p:sp>
      <p:sp>
        <p:nvSpPr>
          <p:cNvPr id="3" name="Title 2"/>
          <p:cNvSpPr>
            <a:spLocks noGrp="1"/>
          </p:cNvSpPr>
          <p:nvPr>
            <p:ph type="title"/>
          </p:nvPr>
        </p:nvSpPr>
        <p:spPr/>
        <p:txBody>
          <a:bodyPr>
            <a:normAutofit fontScale="90000"/>
          </a:bodyPr>
          <a:lstStyle/>
          <a:p>
            <a:r>
              <a:rPr lang="en-US" b="1" dirty="0"/>
              <a:t>Phase III </a:t>
            </a:r>
            <a:r>
              <a:rPr lang="en-US" dirty="0"/>
              <a:t>- June 5, 2012: ILLiad Setup &amp; </a:t>
            </a:r>
            <a:r>
              <a:rPr lang="en-US" dirty="0" smtClean="0"/>
              <a:t>Training</a:t>
            </a:r>
            <a:endParaRPr lang="en-US" dirty="0"/>
          </a:p>
        </p:txBody>
      </p:sp>
      <p:sp>
        <p:nvSpPr>
          <p:cNvPr id="4" name="TextBox 3"/>
          <p:cNvSpPr txBox="1"/>
          <p:nvPr/>
        </p:nvSpPr>
        <p:spPr>
          <a:xfrm>
            <a:off x="2137297" y="4082534"/>
            <a:ext cx="121539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lvl="2"/>
            <a:r>
              <a:rPr lang="en-US" dirty="0"/>
              <a:t>IP </a:t>
            </a:r>
            <a:r>
              <a:rPr lang="en-US" dirty="0" smtClean="0"/>
              <a:t>Address</a:t>
            </a:r>
            <a:endParaRPr lang="en-US" dirty="0"/>
          </a:p>
        </p:txBody>
      </p:sp>
      <p:sp>
        <p:nvSpPr>
          <p:cNvPr id="5" name="TextBox 4"/>
          <p:cNvSpPr txBox="1"/>
          <p:nvPr/>
        </p:nvSpPr>
        <p:spPr>
          <a:xfrm>
            <a:off x="4651897" y="4082534"/>
            <a:ext cx="84189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lvl="2"/>
            <a:r>
              <a:rPr lang="en-US" dirty="0" smtClean="0"/>
              <a:t>Z39.50</a:t>
            </a:r>
            <a:endParaRPr lang="en-US" dirty="0"/>
          </a:p>
        </p:txBody>
      </p:sp>
    </p:spTree>
    <p:extLst>
      <p:ext uri="{BB962C8B-B14F-4D97-AF65-F5344CB8AC3E}">
        <p14:creationId xmlns:p14="http://schemas.microsoft.com/office/powerpoint/2010/main" val="20950284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315</TotalTime>
  <Words>757</Words>
  <Application>Microsoft Office PowerPoint</Application>
  <PresentationFormat>On-screen Show (4:3)</PresentationFormat>
  <Paragraphs>141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Waveform</vt:lpstr>
      <vt:lpstr>Leadership Institute IV- Call to Action Project Presentation</vt:lpstr>
      <vt:lpstr>DSU Presenters</vt:lpstr>
      <vt:lpstr>Abstract</vt:lpstr>
      <vt:lpstr>Abstract - Continued</vt:lpstr>
      <vt:lpstr>Abstract- Continued</vt:lpstr>
      <vt:lpstr>Migration from Ariel to ILLiad and Odyssey</vt:lpstr>
      <vt:lpstr>Phase I - November 8, 2011: Contacted OCLC About ILLiad</vt:lpstr>
      <vt:lpstr>Phase II - April 12, 2012: Decided to purchase ILLiad</vt:lpstr>
      <vt:lpstr>Phase III - June 5, 2012: ILLiad Setup &amp; Training</vt:lpstr>
      <vt:lpstr>Phase III - June 5, 2012: ILLiad Setup &amp; Training – Continued</vt:lpstr>
      <vt:lpstr>Phase III - June 5, 2012: ILLiad Setup &amp; Training – Continued</vt:lpstr>
      <vt:lpstr>Phase III - June 5, 2012: ILLiad Setup &amp; Training – Continued</vt:lpstr>
      <vt:lpstr>Phase IV - September 3, 2012: Implementation (BETA) </vt:lpstr>
      <vt:lpstr>Phase IV - September 3, 2012: Implementation (BETA) - Continued</vt:lpstr>
      <vt:lpstr>Phase IV - September 3, 2012: Implementation (BETA) - Continued</vt:lpstr>
      <vt:lpstr>Phase IV - September 3, 2012: Implementation (BETA) - Continued</vt:lpstr>
      <vt:lpstr>Phase IV - September 3, 2012: Implementation (BETA) - Continued</vt:lpstr>
      <vt:lpstr>Phase IV - September 3, 2012: Implementation (BETA) - Continued</vt:lpstr>
      <vt:lpstr>Q &amp; A</vt:lpstr>
    </vt:vector>
  </TitlesOfParts>
  <Company>Delaware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Institute IV- Call to Action Project Pledge and Presentation Guidelines</dc:title>
  <dc:creator>jean</dc:creator>
  <cp:lastModifiedBy>Sandra Phoenix</cp:lastModifiedBy>
  <cp:revision>71</cp:revision>
  <dcterms:created xsi:type="dcterms:W3CDTF">2012-10-02T14:01:59Z</dcterms:created>
  <dcterms:modified xsi:type="dcterms:W3CDTF">2012-11-07T15:53:22Z</dcterms:modified>
</cp:coreProperties>
</file>