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2"/>
  </p:sldMasterIdLst>
  <p:notesMasterIdLst>
    <p:notesMasterId r:id="rId17"/>
  </p:notesMasterIdLst>
  <p:handoutMasterIdLst>
    <p:handoutMasterId r:id="rId18"/>
  </p:handoutMasterIdLst>
  <p:sldIdLst>
    <p:sldId id="256" r:id="rId3"/>
    <p:sldId id="257" r:id="rId4"/>
    <p:sldId id="260" r:id="rId5"/>
    <p:sldId id="263" r:id="rId6"/>
    <p:sldId id="265" r:id="rId7"/>
    <p:sldId id="258" r:id="rId8"/>
    <p:sldId id="261" r:id="rId9"/>
    <p:sldId id="266" r:id="rId10"/>
    <p:sldId id="270" r:id="rId11"/>
    <p:sldId id="259" r:id="rId12"/>
    <p:sldId id="269" r:id="rId13"/>
    <p:sldId id="268" r:id="rId14"/>
    <p:sldId id="273" r:id="rId15"/>
    <p:sldId id="272" r:id="rId16"/>
  </p:sldIdLst>
  <p:sldSz cx="9144000" cy="6858000" type="screen4x3"/>
  <p:notesSz cx="6954838" cy="93091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4660" autoAdjust="0"/>
  </p:normalViewPr>
  <p:slideViewPr>
    <p:cSldViewPr>
      <p:cViewPr>
        <p:scale>
          <a:sx n="69" d="100"/>
          <a:sy n="69" d="100"/>
        </p:scale>
        <p:origin x="-320" y="2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3" d="100"/>
          <a:sy n="83" d="100"/>
        </p:scale>
        <p:origin x="-1992" y="-72"/>
      </p:cViewPr>
      <p:guideLst>
        <p:guide orient="horz" pos="2932"/>
        <p:guide pos="219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sz="quarter" idx="1"/>
          </p:nvPr>
        </p:nvSpPr>
        <p:spPr>
          <a:xfrm>
            <a:off x="3939466" y="0"/>
            <a:ext cx="3013763" cy="465455"/>
          </a:xfrm>
          <a:prstGeom prst="rect">
            <a:avLst/>
          </a:prstGeom>
        </p:spPr>
        <p:txBody>
          <a:bodyPr vert="horz" lIns="92930" tIns="46465" rIns="92930" bIns="46465" rtlCol="0"/>
          <a:lstStyle>
            <a:lvl1pPr algn="r">
              <a:defRPr sz="1200"/>
            </a:lvl1pPr>
          </a:lstStyle>
          <a:p>
            <a:fld id="{653C19BD-56A5-4913-A32A-F230897CDE38}" type="datetimeFigureOut">
              <a:rPr lang="en-US" smtClean="0"/>
              <a:t>11/7/2012</a:t>
            </a:fld>
            <a:endParaRPr lang="en-US"/>
          </a:p>
        </p:txBody>
      </p:sp>
      <p:sp>
        <p:nvSpPr>
          <p:cNvPr id="4" name="Footer Placeholder 3"/>
          <p:cNvSpPr>
            <a:spLocks noGrp="1"/>
          </p:cNvSpPr>
          <p:nvPr>
            <p:ph type="ftr" sz="quarter" idx="2"/>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a:p>
        </p:txBody>
      </p:sp>
      <p:sp>
        <p:nvSpPr>
          <p:cNvPr id="5" name="Slide Number Placeholder 4"/>
          <p:cNvSpPr>
            <a:spLocks noGrp="1"/>
          </p:cNvSpPr>
          <p:nvPr>
            <p:ph type="sldNum" sz="quarter" idx="3"/>
          </p:nvPr>
        </p:nvSpPr>
        <p:spPr>
          <a:xfrm>
            <a:off x="3939466" y="8842029"/>
            <a:ext cx="3013763" cy="465455"/>
          </a:xfrm>
          <a:prstGeom prst="rect">
            <a:avLst/>
          </a:prstGeom>
        </p:spPr>
        <p:txBody>
          <a:bodyPr vert="horz" lIns="92930" tIns="46465" rIns="92930" bIns="46465" rtlCol="0" anchor="b"/>
          <a:lstStyle>
            <a:lvl1pPr algn="r">
              <a:defRPr sz="1200"/>
            </a:lvl1pPr>
          </a:lstStyle>
          <a:p>
            <a:fld id="{2699F3D1-2CD5-4FEB-8FED-A8288733B676}" type="slidenum">
              <a:rPr lang="en-US" smtClean="0"/>
              <a:t>‹#›</a:t>
            </a:fld>
            <a:endParaRPr lang="en-US"/>
          </a:p>
        </p:txBody>
      </p:sp>
    </p:spTree>
    <p:extLst>
      <p:ext uri="{BB962C8B-B14F-4D97-AF65-F5344CB8AC3E}">
        <p14:creationId xmlns:p14="http://schemas.microsoft.com/office/powerpoint/2010/main" val="22354418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029" dirty="0"/>
          </a:p>
        </p:txBody>
      </p:sp>
      <p:sp>
        <p:nvSpPr>
          <p:cNvPr id="3" name="Date Placeholder 2"/>
          <p:cNvSpPr>
            <a:spLocks noGrp="1"/>
          </p:cNvSpPr>
          <p:nvPr>
            <p:ph type="dt" idx="1"/>
          </p:nvPr>
        </p:nvSpPr>
        <p:spPr>
          <a:xfrm>
            <a:off x="3939466" y="0"/>
            <a:ext cx="3013763" cy="465455"/>
          </a:xfrm>
          <a:prstGeom prst="rect">
            <a:avLst/>
          </a:prstGeom>
        </p:spPr>
        <p:txBody>
          <a:bodyPr vert="horz" lIns="92930" tIns="46465" rIns="92930" bIns="46465" rtlCol="0"/>
          <a:lstStyle>
            <a:lvl1pPr algn="r">
              <a:defRPr sz="1200"/>
            </a:lvl1pPr>
          </a:lstStyle>
          <a:p>
            <a:fld id="{99F75F28-7431-4FD2-849D-50F52572B9A5}" type="datetimeFigureOut">
              <a:rPr lang="en-029" smtClean="0"/>
              <a:t>11/07/2012</a:t>
            </a:fld>
            <a:endParaRPr lang="en-029" dirty="0"/>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2930" tIns="46465" rIns="92930" bIns="46465" rtlCol="0" anchor="ctr"/>
          <a:lstStyle/>
          <a:p>
            <a:endParaRPr lang="en-029" dirty="0"/>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2930" tIns="46465" rIns="92930" bIns="4646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
        <p:nvSpPr>
          <p:cNvPr id="6" name="Footer Placeholder 5"/>
          <p:cNvSpPr>
            <a:spLocks noGrp="1"/>
          </p:cNvSpPr>
          <p:nvPr>
            <p:ph type="ftr" sz="quarter" idx="4"/>
          </p:nvPr>
        </p:nvSpPr>
        <p:spPr>
          <a:xfrm>
            <a:off x="0" y="8842029"/>
            <a:ext cx="3013763" cy="465455"/>
          </a:xfrm>
          <a:prstGeom prst="rect">
            <a:avLst/>
          </a:prstGeom>
        </p:spPr>
        <p:txBody>
          <a:bodyPr vert="horz" lIns="92930" tIns="46465" rIns="92930" bIns="46465" rtlCol="0" anchor="b"/>
          <a:lstStyle>
            <a:lvl1pPr algn="l">
              <a:defRPr sz="1200"/>
            </a:lvl1pPr>
          </a:lstStyle>
          <a:p>
            <a:endParaRPr lang="en-029" dirty="0"/>
          </a:p>
        </p:txBody>
      </p:sp>
      <p:sp>
        <p:nvSpPr>
          <p:cNvPr id="7" name="Slide Number Placeholder 6"/>
          <p:cNvSpPr>
            <a:spLocks noGrp="1"/>
          </p:cNvSpPr>
          <p:nvPr>
            <p:ph type="sldNum" sz="quarter" idx="5"/>
          </p:nvPr>
        </p:nvSpPr>
        <p:spPr>
          <a:xfrm>
            <a:off x="3939466" y="8842029"/>
            <a:ext cx="3013763" cy="465455"/>
          </a:xfrm>
          <a:prstGeom prst="rect">
            <a:avLst/>
          </a:prstGeom>
        </p:spPr>
        <p:txBody>
          <a:bodyPr vert="horz" lIns="92930" tIns="46465" rIns="92930" bIns="46465" rtlCol="0" anchor="b"/>
          <a:lstStyle>
            <a:lvl1pPr algn="r">
              <a:defRPr sz="1200"/>
            </a:lvl1pPr>
          </a:lstStyle>
          <a:p>
            <a:fld id="{80728BE1-864E-48FD-92AE-2043AB74996C}" type="slidenum">
              <a:rPr lang="en-029" smtClean="0"/>
              <a:t>‹#›</a:t>
            </a:fld>
            <a:endParaRPr lang="en-029" dirty="0"/>
          </a:p>
        </p:txBody>
      </p:sp>
    </p:spTree>
    <p:extLst>
      <p:ext uri="{BB962C8B-B14F-4D97-AF65-F5344CB8AC3E}">
        <p14:creationId xmlns:p14="http://schemas.microsoft.com/office/powerpoint/2010/main" val="3895845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029" dirty="0"/>
          </a:p>
        </p:txBody>
      </p:sp>
      <p:sp>
        <p:nvSpPr>
          <p:cNvPr id="4" name="Slide Number Placeholder 3"/>
          <p:cNvSpPr>
            <a:spLocks noGrp="1"/>
          </p:cNvSpPr>
          <p:nvPr>
            <p:ph type="sldNum" sz="quarter" idx="10"/>
          </p:nvPr>
        </p:nvSpPr>
        <p:spPr/>
        <p:txBody>
          <a:bodyPr/>
          <a:lstStyle/>
          <a:p>
            <a:fld id="{80728BE1-864E-48FD-92AE-2043AB74996C}" type="slidenum">
              <a:rPr lang="en-029" smtClean="0"/>
              <a:t>4</a:t>
            </a:fld>
            <a:endParaRPr lang="en-029" dirty="0"/>
          </a:p>
        </p:txBody>
      </p:sp>
    </p:spTree>
    <p:extLst>
      <p:ext uri="{BB962C8B-B14F-4D97-AF65-F5344CB8AC3E}">
        <p14:creationId xmlns:p14="http://schemas.microsoft.com/office/powerpoint/2010/main" val="3061942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1A1AF2-9CAD-447C-AB24-36CDF73F2115}" type="datetimeFigureOut">
              <a:rPr lang="en-029" smtClean="0"/>
              <a:t>11/07/2012</a:t>
            </a:fld>
            <a:endParaRPr lang="en-029" dirty="0"/>
          </a:p>
        </p:txBody>
      </p:sp>
      <p:sp>
        <p:nvSpPr>
          <p:cNvPr id="5" name="Footer Placeholder 4"/>
          <p:cNvSpPr>
            <a:spLocks noGrp="1"/>
          </p:cNvSpPr>
          <p:nvPr>
            <p:ph type="ftr" sz="quarter" idx="11"/>
          </p:nvPr>
        </p:nvSpPr>
        <p:spPr/>
        <p:txBody>
          <a:bodyPr/>
          <a:lstStyle/>
          <a:p>
            <a:endParaRPr lang="en-029" dirty="0"/>
          </a:p>
        </p:txBody>
      </p:sp>
      <p:sp>
        <p:nvSpPr>
          <p:cNvPr id="6" name="Slide Number Placeholder 5"/>
          <p:cNvSpPr>
            <a:spLocks noGrp="1"/>
          </p:cNvSpPr>
          <p:nvPr>
            <p:ph type="sldNum" sz="quarter" idx="12"/>
          </p:nvPr>
        </p:nvSpPr>
        <p:spPr/>
        <p:txBody>
          <a:bodyPr/>
          <a:lstStyle/>
          <a:p>
            <a:fld id="{B4D356DE-5E6F-4779-87CF-48BEE68D75F2}" type="slidenum">
              <a:rPr lang="en-029" smtClean="0"/>
              <a:t>‹#›</a:t>
            </a:fld>
            <a:endParaRPr lang="en-029" dirty="0"/>
          </a:p>
        </p:txBody>
      </p:sp>
    </p:spTree>
    <p:extLst>
      <p:ext uri="{BB962C8B-B14F-4D97-AF65-F5344CB8AC3E}">
        <p14:creationId xmlns:p14="http://schemas.microsoft.com/office/powerpoint/2010/main" val="2000008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1A1AF2-9CAD-447C-AB24-36CDF73F2115}" type="datetimeFigureOut">
              <a:rPr lang="en-029" smtClean="0"/>
              <a:t>11/07/2012</a:t>
            </a:fld>
            <a:endParaRPr lang="en-029" dirty="0"/>
          </a:p>
        </p:txBody>
      </p:sp>
      <p:sp>
        <p:nvSpPr>
          <p:cNvPr id="5" name="Footer Placeholder 4"/>
          <p:cNvSpPr>
            <a:spLocks noGrp="1"/>
          </p:cNvSpPr>
          <p:nvPr>
            <p:ph type="ftr" sz="quarter" idx="11"/>
          </p:nvPr>
        </p:nvSpPr>
        <p:spPr/>
        <p:txBody>
          <a:bodyPr/>
          <a:lstStyle/>
          <a:p>
            <a:endParaRPr lang="en-029" dirty="0"/>
          </a:p>
        </p:txBody>
      </p:sp>
      <p:sp>
        <p:nvSpPr>
          <p:cNvPr id="6" name="Slide Number Placeholder 5"/>
          <p:cNvSpPr>
            <a:spLocks noGrp="1"/>
          </p:cNvSpPr>
          <p:nvPr>
            <p:ph type="sldNum" sz="quarter" idx="12"/>
          </p:nvPr>
        </p:nvSpPr>
        <p:spPr/>
        <p:txBody>
          <a:bodyPr/>
          <a:lstStyle/>
          <a:p>
            <a:fld id="{B4D356DE-5E6F-4779-87CF-48BEE68D75F2}" type="slidenum">
              <a:rPr lang="en-029" smtClean="0"/>
              <a:t>‹#›</a:t>
            </a:fld>
            <a:endParaRPr lang="en-029" dirty="0"/>
          </a:p>
        </p:txBody>
      </p:sp>
    </p:spTree>
    <p:extLst>
      <p:ext uri="{BB962C8B-B14F-4D97-AF65-F5344CB8AC3E}">
        <p14:creationId xmlns:p14="http://schemas.microsoft.com/office/powerpoint/2010/main" val="4262932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1A1AF2-9CAD-447C-AB24-36CDF73F2115}" type="datetimeFigureOut">
              <a:rPr lang="en-029" smtClean="0"/>
              <a:t>11/07/2012</a:t>
            </a:fld>
            <a:endParaRPr lang="en-029" dirty="0"/>
          </a:p>
        </p:txBody>
      </p:sp>
      <p:sp>
        <p:nvSpPr>
          <p:cNvPr id="5" name="Footer Placeholder 4"/>
          <p:cNvSpPr>
            <a:spLocks noGrp="1"/>
          </p:cNvSpPr>
          <p:nvPr>
            <p:ph type="ftr" sz="quarter" idx="11"/>
          </p:nvPr>
        </p:nvSpPr>
        <p:spPr/>
        <p:txBody>
          <a:bodyPr/>
          <a:lstStyle/>
          <a:p>
            <a:endParaRPr lang="en-029" dirty="0"/>
          </a:p>
        </p:txBody>
      </p:sp>
      <p:sp>
        <p:nvSpPr>
          <p:cNvPr id="6" name="Slide Number Placeholder 5"/>
          <p:cNvSpPr>
            <a:spLocks noGrp="1"/>
          </p:cNvSpPr>
          <p:nvPr>
            <p:ph type="sldNum" sz="quarter" idx="12"/>
          </p:nvPr>
        </p:nvSpPr>
        <p:spPr/>
        <p:txBody>
          <a:bodyPr/>
          <a:lstStyle/>
          <a:p>
            <a:fld id="{B4D356DE-5E6F-4779-87CF-48BEE68D75F2}" type="slidenum">
              <a:rPr lang="en-029" smtClean="0"/>
              <a:t>‹#›</a:t>
            </a:fld>
            <a:endParaRPr lang="en-029" dirty="0"/>
          </a:p>
        </p:txBody>
      </p:sp>
    </p:spTree>
    <p:extLst>
      <p:ext uri="{BB962C8B-B14F-4D97-AF65-F5344CB8AC3E}">
        <p14:creationId xmlns:p14="http://schemas.microsoft.com/office/powerpoint/2010/main" val="44290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1A1AF2-9CAD-447C-AB24-36CDF73F2115}" type="datetimeFigureOut">
              <a:rPr lang="en-029" smtClean="0"/>
              <a:t>11/07/2012</a:t>
            </a:fld>
            <a:endParaRPr lang="en-029" dirty="0"/>
          </a:p>
        </p:txBody>
      </p:sp>
      <p:sp>
        <p:nvSpPr>
          <p:cNvPr id="5" name="Footer Placeholder 4"/>
          <p:cNvSpPr>
            <a:spLocks noGrp="1"/>
          </p:cNvSpPr>
          <p:nvPr>
            <p:ph type="ftr" sz="quarter" idx="11"/>
          </p:nvPr>
        </p:nvSpPr>
        <p:spPr/>
        <p:txBody>
          <a:bodyPr/>
          <a:lstStyle/>
          <a:p>
            <a:endParaRPr lang="en-029" dirty="0"/>
          </a:p>
        </p:txBody>
      </p:sp>
      <p:sp>
        <p:nvSpPr>
          <p:cNvPr id="6" name="Slide Number Placeholder 5"/>
          <p:cNvSpPr>
            <a:spLocks noGrp="1"/>
          </p:cNvSpPr>
          <p:nvPr>
            <p:ph type="sldNum" sz="quarter" idx="12"/>
          </p:nvPr>
        </p:nvSpPr>
        <p:spPr/>
        <p:txBody>
          <a:bodyPr/>
          <a:lstStyle/>
          <a:p>
            <a:fld id="{B4D356DE-5E6F-4779-87CF-48BEE68D75F2}" type="slidenum">
              <a:rPr lang="en-029" smtClean="0"/>
              <a:t>‹#›</a:t>
            </a:fld>
            <a:endParaRPr lang="en-029" dirty="0"/>
          </a:p>
        </p:txBody>
      </p:sp>
    </p:spTree>
    <p:extLst>
      <p:ext uri="{BB962C8B-B14F-4D97-AF65-F5344CB8AC3E}">
        <p14:creationId xmlns:p14="http://schemas.microsoft.com/office/powerpoint/2010/main" val="17195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1A1AF2-9CAD-447C-AB24-36CDF73F2115}" type="datetimeFigureOut">
              <a:rPr lang="en-029" smtClean="0"/>
              <a:t>11/07/2012</a:t>
            </a:fld>
            <a:endParaRPr lang="en-029" dirty="0"/>
          </a:p>
        </p:txBody>
      </p:sp>
      <p:sp>
        <p:nvSpPr>
          <p:cNvPr id="5" name="Footer Placeholder 4"/>
          <p:cNvSpPr>
            <a:spLocks noGrp="1"/>
          </p:cNvSpPr>
          <p:nvPr>
            <p:ph type="ftr" sz="quarter" idx="11"/>
          </p:nvPr>
        </p:nvSpPr>
        <p:spPr/>
        <p:txBody>
          <a:bodyPr/>
          <a:lstStyle/>
          <a:p>
            <a:endParaRPr lang="en-029" dirty="0"/>
          </a:p>
        </p:txBody>
      </p:sp>
      <p:sp>
        <p:nvSpPr>
          <p:cNvPr id="6" name="Slide Number Placeholder 5"/>
          <p:cNvSpPr>
            <a:spLocks noGrp="1"/>
          </p:cNvSpPr>
          <p:nvPr>
            <p:ph type="sldNum" sz="quarter" idx="12"/>
          </p:nvPr>
        </p:nvSpPr>
        <p:spPr/>
        <p:txBody>
          <a:bodyPr/>
          <a:lstStyle/>
          <a:p>
            <a:fld id="{B4D356DE-5E6F-4779-87CF-48BEE68D75F2}" type="slidenum">
              <a:rPr lang="en-029" smtClean="0"/>
              <a:t>‹#›</a:t>
            </a:fld>
            <a:endParaRPr lang="en-029" dirty="0"/>
          </a:p>
        </p:txBody>
      </p:sp>
    </p:spTree>
    <p:extLst>
      <p:ext uri="{BB962C8B-B14F-4D97-AF65-F5344CB8AC3E}">
        <p14:creationId xmlns:p14="http://schemas.microsoft.com/office/powerpoint/2010/main" val="3132160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1A1AF2-9CAD-447C-AB24-36CDF73F2115}" type="datetimeFigureOut">
              <a:rPr lang="en-029" smtClean="0"/>
              <a:t>11/07/2012</a:t>
            </a:fld>
            <a:endParaRPr lang="en-029" dirty="0"/>
          </a:p>
        </p:txBody>
      </p:sp>
      <p:sp>
        <p:nvSpPr>
          <p:cNvPr id="6" name="Footer Placeholder 5"/>
          <p:cNvSpPr>
            <a:spLocks noGrp="1"/>
          </p:cNvSpPr>
          <p:nvPr>
            <p:ph type="ftr" sz="quarter" idx="11"/>
          </p:nvPr>
        </p:nvSpPr>
        <p:spPr/>
        <p:txBody>
          <a:bodyPr/>
          <a:lstStyle/>
          <a:p>
            <a:endParaRPr lang="en-029" dirty="0"/>
          </a:p>
        </p:txBody>
      </p:sp>
      <p:sp>
        <p:nvSpPr>
          <p:cNvPr id="7" name="Slide Number Placeholder 6"/>
          <p:cNvSpPr>
            <a:spLocks noGrp="1"/>
          </p:cNvSpPr>
          <p:nvPr>
            <p:ph type="sldNum" sz="quarter" idx="12"/>
          </p:nvPr>
        </p:nvSpPr>
        <p:spPr/>
        <p:txBody>
          <a:bodyPr/>
          <a:lstStyle/>
          <a:p>
            <a:fld id="{B4D356DE-5E6F-4779-87CF-48BEE68D75F2}" type="slidenum">
              <a:rPr lang="en-029" smtClean="0"/>
              <a:t>‹#›</a:t>
            </a:fld>
            <a:endParaRPr lang="en-029" dirty="0"/>
          </a:p>
        </p:txBody>
      </p:sp>
    </p:spTree>
    <p:extLst>
      <p:ext uri="{BB962C8B-B14F-4D97-AF65-F5344CB8AC3E}">
        <p14:creationId xmlns:p14="http://schemas.microsoft.com/office/powerpoint/2010/main" val="754213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1A1AF2-9CAD-447C-AB24-36CDF73F2115}" type="datetimeFigureOut">
              <a:rPr lang="en-029" smtClean="0"/>
              <a:t>11/07/2012</a:t>
            </a:fld>
            <a:endParaRPr lang="en-029" dirty="0"/>
          </a:p>
        </p:txBody>
      </p:sp>
      <p:sp>
        <p:nvSpPr>
          <p:cNvPr id="8" name="Footer Placeholder 7"/>
          <p:cNvSpPr>
            <a:spLocks noGrp="1"/>
          </p:cNvSpPr>
          <p:nvPr>
            <p:ph type="ftr" sz="quarter" idx="11"/>
          </p:nvPr>
        </p:nvSpPr>
        <p:spPr/>
        <p:txBody>
          <a:bodyPr/>
          <a:lstStyle/>
          <a:p>
            <a:endParaRPr lang="en-029" dirty="0"/>
          </a:p>
        </p:txBody>
      </p:sp>
      <p:sp>
        <p:nvSpPr>
          <p:cNvPr id="9" name="Slide Number Placeholder 8"/>
          <p:cNvSpPr>
            <a:spLocks noGrp="1"/>
          </p:cNvSpPr>
          <p:nvPr>
            <p:ph type="sldNum" sz="quarter" idx="12"/>
          </p:nvPr>
        </p:nvSpPr>
        <p:spPr/>
        <p:txBody>
          <a:bodyPr/>
          <a:lstStyle/>
          <a:p>
            <a:fld id="{B4D356DE-5E6F-4779-87CF-48BEE68D75F2}" type="slidenum">
              <a:rPr lang="en-029" smtClean="0"/>
              <a:t>‹#›</a:t>
            </a:fld>
            <a:endParaRPr lang="en-029" dirty="0"/>
          </a:p>
        </p:txBody>
      </p:sp>
    </p:spTree>
    <p:extLst>
      <p:ext uri="{BB962C8B-B14F-4D97-AF65-F5344CB8AC3E}">
        <p14:creationId xmlns:p14="http://schemas.microsoft.com/office/powerpoint/2010/main" val="1213048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1A1AF2-9CAD-447C-AB24-36CDF73F2115}" type="datetimeFigureOut">
              <a:rPr lang="en-029" smtClean="0"/>
              <a:t>11/07/2012</a:t>
            </a:fld>
            <a:endParaRPr lang="en-029" dirty="0"/>
          </a:p>
        </p:txBody>
      </p:sp>
      <p:sp>
        <p:nvSpPr>
          <p:cNvPr id="4" name="Footer Placeholder 3"/>
          <p:cNvSpPr>
            <a:spLocks noGrp="1"/>
          </p:cNvSpPr>
          <p:nvPr>
            <p:ph type="ftr" sz="quarter" idx="11"/>
          </p:nvPr>
        </p:nvSpPr>
        <p:spPr/>
        <p:txBody>
          <a:bodyPr/>
          <a:lstStyle/>
          <a:p>
            <a:endParaRPr lang="en-029" dirty="0"/>
          </a:p>
        </p:txBody>
      </p:sp>
      <p:sp>
        <p:nvSpPr>
          <p:cNvPr id="5" name="Slide Number Placeholder 4"/>
          <p:cNvSpPr>
            <a:spLocks noGrp="1"/>
          </p:cNvSpPr>
          <p:nvPr>
            <p:ph type="sldNum" sz="quarter" idx="12"/>
          </p:nvPr>
        </p:nvSpPr>
        <p:spPr/>
        <p:txBody>
          <a:bodyPr/>
          <a:lstStyle/>
          <a:p>
            <a:fld id="{B4D356DE-5E6F-4779-87CF-48BEE68D75F2}" type="slidenum">
              <a:rPr lang="en-029" smtClean="0"/>
              <a:t>‹#›</a:t>
            </a:fld>
            <a:endParaRPr lang="en-029" dirty="0"/>
          </a:p>
        </p:txBody>
      </p:sp>
    </p:spTree>
    <p:extLst>
      <p:ext uri="{BB962C8B-B14F-4D97-AF65-F5344CB8AC3E}">
        <p14:creationId xmlns:p14="http://schemas.microsoft.com/office/powerpoint/2010/main" val="1787713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1A1AF2-9CAD-447C-AB24-36CDF73F2115}" type="datetimeFigureOut">
              <a:rPr lang="en-029" smtClean="0"/>
              <a:t>11/07/2012</a:t>
            </a:fld>
            <a:endParaRPr lang="en-029" dirty="0"/>
          </a:p>
        </p:txBody>
      </p:sp>
      <p:sp>
        <p:nvSpPr>
          <p:cNvPr id="3" name="Footer Placeholder 2"/>
          <p:cNvSpPr>
            <a:spLocks noGrp="1"/>
          </p:cNvSpPr>
          <p:nvPr>
            <p:ph type="ftr" sz="quarter" idx="11"/>
          </p:nvPr>
        </p:nvSpPr>
        <p:spPr/>
        <p:txBody>
          <a:bodyPr/>
          <a:lstStyle/>
          <a:p>
            <a:endParaRPr lang="en-029" dirty="0"/>
          </a:p>
        </p:txBody>
      </p:sp>
      <p:sp>
        <p:nvSpPr>
          <p:cNvPr id="4" name="Slide Number Placeholder 3"/>
          <p:cNvSpPr>
            <a:spLocks noGrp="1"/>
          </p:cNvSpPr>
          <p:nvPr>
            <p:ph type="sldNum" sz="quarter" idx="12"/>
          </p:nvPr>
        </p:nvSpPr>
        <p:spPr/>
        <p:txBody>
          <a:bodyPr/>
          <a:lstStyle/>
          <a:p>
            <a:fld id="{B4D356DE-5E6F-4779-87CF-48BEE68D75F2}" type="slidenum">
              <a:rPr lang="en-029" smtClean="0"/>
              <a:t>‹#›</a:t>
            </a:fld>
            <a:endParaRPr lang="en-029" dirty="0"/>
          </a:p>
        </p:txBody>
      </p:sp>
    </p:spTree>
    <p:extLst>
      <p:ext uri="{BB962C8B-B14F-4D97-AF65-F5344CB8AC3E}">
        <p14:creationId xmlns:p14="http://schemas.microsoft.com/office/powerpoint/2010/main" val="285808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1A1AF2-9CAD-447C-AB24-36CDF73F2115}" type="datetimeFigureOut">
              <a:rPr lang="en-029" smtClean="0"/>
              <a:t>11/07/2012</a:t>
            </a:fld>
            <a:endParaRPr lang="en-029" dirty="0"/>
          </a:p>
        </p:txBody>
      </p:sp>
      <p:sp>
        <p:nvSpPr>
          <p:cNvPr id="6" name="Footer Placeholder 5"/>
          <p:cNvSpPr>
            <a:spLocks noGrp="1"/>
          </p:cNvSpPr>
          <p:nvPr>
            <p:ph type="ftr" sz="quarter" idx="11"/>
          </p:nvPr>
        </p:nvSpPr>
        <p:spPr/>
        <p:txBody>
          <a:bodyPr/>
          <a:lstStyle/>
          <a:p>
            <a:endParaRPr lang="en-029" dirty="0"/>
          </a:p>
        </p:txBody>
      </p:sp>
      <p:sp>
        <p:nvSpPr>
          <p:cNvPr id="7" name="Slide Number Placeholder 6"/>
          <p:cNvSpPr>
            <a:spLocks noGrp="1"/>
          </p:cNvSpPr>
          <p:nvPr>
            <p:ph type="sldNum" sz="quarter" idx="12"/>
          </p:nvPr>
        </p:nvSpPr>
        <p:spPr/>
        <p:txBody>
          <a:bodyPr/>
          <a:lstStyle/>
          <a:p>
            <a:fld id="{B4D356DE-5E6F-4779-87CF-48BEE68D75F2}" type="slidenum">
              <a:rPr lang="en-029" smtClean="0"/>
              <a:t>‹#›</a:t>
            </a:fld>
            <a:endParaRPr lang="en-029" dirty="0"/>
          </a:p>
        </p:txBody>
      </p:sp>
    </p:spTree>
    <p:extLst>
      <p:ext uri="{BB962C8B-B14F-4D97-AF65-F5344CB8AC3E}">
        <p14:creationId xmlns:p14="http://schemas.microsoft.com/office/powerpoint/2010/main" val="1655075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1A1AF2-9CAD-447C-AB24-36CDF73F2115}" type="datetimeFigureOut">
              <a:rPr lang="en-029" smtClean="0"/>
              <a:t>11/07/2012</a:t>
            </a:fld>
            <a:endParaRPr lang="en-029" dirty="0"/>
          </a:p>
        </p:txBody>
      </p:sp>
      <p:sp>
        <p:nvSpPr>
          <p:cNvPr id="6" name="Footer Placeholder 5"/>
          <p:cNvSpPr>
            <a:spLocks noGrp="1"/>
          </p:cNvSpPr>
          <p:nvPr>
            <p:ph type="ftr" sz="quarter" idx="11"/>
          </p:nvPr>
        </p:nvSpPr>
        <p:spPr/>
        <p:txBody>
          <a:bodyPr/>
          <a:lstStyle/>
          <a:p>
            <a:endParaRPr lang="en-029" dirty="0"/>
          </a:p>
        </p:txBody>
      </p:sp>
      <p:sp>
        <p:nvSpPr>
          <p:cNvPr id="7" name="Slide Number Placeholder 6"/>
          <p:cNvSpPr>
            <a:spLocks noGrp="1"/>
          </p:cNvSpPr>
          <p:nvPr>
            <p:ph type="sldNum" sz="quarter" idx="12"/>
          </p:nvPr>
        </p:nvSpPr>
        <p:spPr/>
        <p:txBody>
          <a:bodyPr/>
          <a:lstStyle/>
          <a:p>
            <a:fld id="{B4D356DE-5E6F-4779-87CF-48BEE68D75F2}" type="slidenum">
              <a:rPr lang="en-029" smtClean="0"/>
              <a:t>‹#›</a:t>
            </a:fld>
            <a:endParaRPr lang="en-029" dirty="0"/>
          </a:p>
        </p:txBody>
      </p:sp>
    </p:spTree>
    <p:extLst>
      <p:ext uri="{BB962C8B-B14F-4D97-AF65-F5344CB8AC3E}">
        <p14:creationId xmlns:p14="http://schemas.microsoft.com/office/powerpoint/2010/main" val="1780434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1A1AF2-9CAD-447C-AB24-36CDF73F2115}" type="datetimeFigureOut">
              <a:rPr lang="en-029" smtClean="0"/>
              <a:t>11/07/2012</a:t>
            </a:fld>
            <a:endParaRPr lang="en-029"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029"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D356DE-5E6F-4779-87CF-48BEE68D75F2}" type="slidenum">
              <a:rPr lang="en-029" smtClean="0"/>
              <a:t>‹#›</a:t>
            </a:fld>
            <a:endParaRPr lang="en-029" dirty="0"/>
          </a:p>
        </p:txBody>
      </p:sp>
    </p:spTree>
    <p:extLst>
      <p:ext uri="{BB962C8B-B14F-4D97-AF65-F5344CB8AC3E}">
        <p14:creationId xmlns:p14="http://schemas.microsoft.com/office/powerpoint/2010/main" val="13194514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tiff"/><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50211"/>
            <a:ext cx="7467600" cy="3272339"/>
          </a:xfrm>
          <a:prstGeom prst="rect">
            <a:avLst/>
          </a:prstGeom>
          <a:ln>
            <a:noFill/>
          </a:ln>
          <a:effectLst>
            <a:outerShdw dist="35921" dir="2700000" algn="ctr" rotWithShape="0">
              <a:schemeClr val="bg2"/>
            </a:outerShdw>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ctrTitle"/>
          </p:nvPr>
        </p:nvSpPr>
        <p:spPr>
          <a:xfrm>
            <a:off x="1200151" y="4953000"/>
            <a:ext cx="5829300" cy="1371600"/>
          </a:xfrm>
        </p:spPr>
        <p:txBody>
          <a:bodyPr>
            <a:normAutofit fontScale="90000"/>
            <a:scene3d>
              <a:camera prst="orthographicFront"/>
              <a:lightRig rig="threePt" dir="t"/>
            </a:scene3d>
            <a:sp3d extrusionH="57150">
              <a:bevelT w="38100" h="38100"/>
            </a:sp3d>
          </a:bodyPr>
          <a:lstStyle/>
          <a:p>
            <a:r>
              <a:rPr lang="es-ES" dirty="0"/>
              <a:t>	</a:t>
            </a:r>
            <a:r>
              <a:rPr lang="es-ES" sz="2200" b="1" dirty="0" smtClean="0">
                <a:latin typeface="Baskerville Old Face" pitchFamily="18" charset="0"/>
              </a:rPr>
              <a:t>LIBRARY DISASTER </a:t>
            </a:r>
            <a:r>
              <a:rPr lang="en-US" sz="2200" b="1" dirty="0" smtClean="0">
                <a:latin typeface="Baskerville Old Face" pitchFamily="18" charset="0"/>
              </a:rPr>
              <a:t>PREPAREDNESS </a:t>
            </a:r>
            <a:br>
              <a:rPr lang="en-US" sz="2200" b="1" dirty="0" smtClean="0">
                <a:latin typeface="Baskerville Old Face" pitchFamily="18" charset="0"/>
              </a:rPr>
            </a:br>
            <a:r>
              <a:rPr lang="en-US" sz="2200" b="1" dirty="0" smtClean="0">
                <a:latin typeface="Baskerville Old Face" pitchFamily="18" charset="0"/>
              </a:rPr>
              <a:t>&amp; </a:t>
            </a:r>
            <a:br>
              <a:rPr lang="en-US" sz="2200" b="1" dirty="0" smtClean="0">
                <a:latin typeface="Baskerville Old Face" pitchFamily="18" charset="0"/>
              </a:rPr>
            </a:br>
            <a:r>
              <a:rPr lang="en-US" sz="2200" b="1" dirty="0" smtClean="0">
                <a:latin typeface="Baskerville Old Face" pitchFamily="18" charset="0"/>
              </a:rPr>
              <a:t>RECOVERY </a:t>
            </a:r>
            <a:r>
              <a:rPr lang="es-ES" sz="2200" b="1" dirty="0" smtClean="0">
                <a:latin typeface="Baskerville Old Face" pitchFamily="18" charset="0"/>
              </a:rPr>
              <a:t>PLAN</a:t>
            </a:r>
            <a:br>
              <a:rPr lang="es-ES" sz="2200" b="1" dirty="0" smtClean="0">
                <a:latin typeface="Baskerville Old Face" pitchFamily="18" charset="0"/>
              </a:rPr>
            </a:br>
            <a:r>
              <a:rPr lang="es-ES" sz="2200" b="1" dirty="0">
                <a:latin typeface="Baskerville Old Face" pitchFamily="18" charset="0"/>
              </a:rPr>
              <a:t/>
            </a:r>
            <a:br>
              <a:rPr lang="es-ES" sz="2200" b="1" dirty="0">
                <a:latin typeface="Baskerville Old Face" pitchFamily="18" charset="0"/>
              </a:rPr>
            </a:br>
            <a:endParaRPr lang="es-ES" sz="2200" b="1" dirty="0">
              <a:latin typeface="Baskerville Old Face" pitchFamily="18"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6855" y="3505200"/>
            <a:ext cx="6074545" cy="827119"/>
          </a:xfrm>
          <a:prstGeom prst="rect">
            <a:avLst/>
          </a:prstGeom>
          <a:ln>
            <a:noFill/>
          </a:ln>
          <a:effectLst>
            <a:softEdge rad="112500"/>
          </a:effec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888528"/>
            <a:ext cx="3044115" cy="213360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676401" y="6019800"/>
            <a:ext cx="4876800" cy="830997"/>
          </a:xfrm>
          <a:prstGeom prst="rect">
            <a:avLst/>
          </a:prstGeom>
          <a:noFill/>
        </p:spPr>
        <p:txBody>
          <a:bodyPr wrap="square" rtlCol="0">
            <a:spAutoFit/>
            <a:scene3d>
              <a:camera prst="orthographicFront"/>
              <a:lightRig rig="threePt" dir="t"/>
            </a:scene3d>
            <a:sp3d extrusionH="57150">
              <a:bevelT w="57150" h="38100" prst="artDeco"/>
            </a:sp3d>
          </a:bodyPr>
          <a:lstStyle/>
          <a:p>
            <a:pPr algn="ctr"/>
            <a:r>
              <a:rPr lang="en-029" sz="1600" dirty="0" smtClean="0">
                <a:solidFill>
                  <a:srgbClr val="FF6600"/>
                </a:solidFill>
                <a:latin typeface="Baskerville Old Face" pitchFamily="18" charset="0"/>
              </a:rPr>
              <a:t>Presented by </a:t>
            </a:r>
          </a:p>
          <a:p>
            <a:pPr algn="ctr"/>
            <a:r>
              <a:rPr lang="en-029" sz="1600" dirty="0" smtClean="0">
                <a:solidFill>
                  <a:srgbClr val="FF6600"/>
                </a:solidFill>
                <a:latin typeface="Baskerville Old Face" pitchFamily="18" charset="0"/>
              </a:rPr>
              <a:t>Sherna Gumbs</a:t>
            </a:r>
          </a:p>
          <a:p>
            <a:pPr algn="ctr"/>
            <a:r>
              <a:rPr lang="en-029" sz="1600" dirty="0" smtClean="0">
                <a:solidFill>
                  <a:srgbClr val="FF6600"/>
                </a:solidFill>
                <a:latin typeface="Baskerville Old Face" pitchFamily="18" charset="0"/>
              </a:rPr>
              <a:t>Special Collections &amp; University Archives Librarian</a:t>
            </a:r>
            <a:endParaRPr lang="en-029" sz="1600" dirty="0">
              <a:latin typeface="Baskerville Old Face" pitchFamily="18" charset="0"/>
            </a:endParaRP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2905" y="69475"/>
            <a:ext cx="2872296" cy="2128131"/>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4627883"/>
            <a:ext cx="2895600" cy="2222914"/>
          </a:xfrm>
          <a:prstGeom prst="rect">
            <a:avLst/>
          </a:prstGeom>
          <a:noFill/>
          <a:ln>
            <a:noFill/>
          </a:ln>
          <a:effectLst>
            <a:outerShdw dist="35921" dir="2700000" algn="ctr" rotWithShape="0">
              <a:schemeClr val="bg2"/>
            </a:outerShdw>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4200" y="5130800"/>
            <a:ext cx="2133600" cy="1778000"/>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810" y="609600"/>
            <a:ext cx="8274122" cy="21659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p:cNvSpPr/>
          <p:nvPr/>
        </p:nvSpPr>
        <p:spPr>
          <a:xfrm flipV="1">
            <a:off x="384810" y="3174590"/>
            <a:ext cx="8274122" cy="668852"/>
          </a:xfrm>
          <a:prstGeom prst="rect">
            <a:avLst/>
          </a:prstGeom>
          <a:solidFill>
            <a:schemeClr val="tx1">
              <a:lumMod val="65000"/>
              <a:lumOff val="35000"/>
              <a:alpha val="8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TextBox 20"/>
          <p:cNvSpPr txBox="1"/>
          <p:nvPr/>
        </p:nvSpPr>
        <p:spPr>
          <a:xfrm>
            <a:off x="470036" y="3324350"/>
            <a:ext cx="431528" cy="369332"/>
          </a:xfrm>
          <a:prstGeom prst="rect">
            <a:avLst/>
          </a:prstGeom>
          <a:noFill/>
        </p:spPr>
        <p:txBody>
          <a:bodyPr wrap="none" rtlCol="0">
            <a:spAutoFit/>
          </a:bodyPr>
          <a:lstStyle/>
          <a:p>
            <a:pPr algn="ctr"/>
            <a:r>
              <a:rPr lang="en-US" dirty="0" smtClean="0">
                <a:solidFill>
                  <a:schemeClr val="bg1"/>
                </a:solidFill>
                <a:latin typeface="Gill Sans MT Condensed" pitchFamily="34" charset="0"/>
              </a:rPr>
              <a:t>FEB</a:t>
            </a:r>
            <a:endParaRPr lang="en-US" dirty="0">
              <a:solidFill>
                <a:schemeClr val="bg1"/>
              </a:solidFill>
              <a:latin typeface="Gill Sans MT Condensed" pitchFamily="34" charset="0"/>
            </a:endParaRPr>
          </a:p>
        </p:txBody>
      </p:sp>
      <p:sp>
        <p:nvSpPr>
          <p:cNvPr id="22" name="TextBox 21"/>
          <p:cNvSpPr txBox="1"/>
          <p:nvPr/>
        </p:nvSpPr>
        <p:spPr>
          <a:xfrm>
            <a:off x="685800" y="3860440"/>
            <a:ext cx="1129756" cy="1077218"/>
          </a:xfrm>
          <a:prstGeom prst="rect">
            <a:avLst/>
          </a:prstGeom>
          <a:noFill/>
        </p:spPr>
        <p:txBody>
          <a:bodyPr wrap="square" rtlCol="0">
            <a:spAutoFit/>
          </a:bodyPr>
          <a:lstStyle/>
          <a:p>
            <a:pPr algn="ctr"/>
            <a:r>
              <a:rPr lang="en-029" sz="1600" dirty="0" smtClean="0">
                <a:solidFill>
                  <a:schemeClr val="bg1"/>
                </a:solidFill>
              </a:rPr>
              <a:t>Developing a Disaster Plan (Training)</a:t>
            </a:r>
            <a:endParaRPr lang="en-029" sz="1600" dirty="0">
              <a:solidFill>
                <a:schemeClr val="bg1"/>
              </a:solidFill>
            </a:endParaRPr>
          </a:p>
        </p:txBody>
      </p:sp>
      <p:cxnSp>
        <p:nvCxnSpPr>
          <p:cNvPr id="23" name="Straight Connector 22"/>
          <p:cNvCxnSpPr/>
          <p:nvPr/>
        </p:nvCxnSpPr>
        <p:spPr>
          <a:xfrm rot="16200000" flipH="1">
            <a:off x="132655" y="4238898"/>
            <a:ext cx="1097280" cy="6849"/>
          </a:xfrm>
          <a:prstGeom prst="line">
            <a:avLst/>
          </a:prstGeom>
          <a:ln>
            <a:solidFill>
              <a:schemeClr val="bg1">
                <a:lumMod val="7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140986" y="3882960"/>
            <a:ext cx="1117015" cy="830997"/>
          </a:xfrm>
          <a:prstGeom prst="rect">
            <a:avLst/>
          </a:prstGeom>
          <a:noFill/>
        </p:spPr>
        <p:txBody>
          <a:bodyPr wrap="square" rtlCol="0">
            <a:spAutoFit/>
          </a:bodyPr>
          <a:lstStyle/>
          <a:p>
            <a:pPr algn="ctr"/>
            <a:r>
              <a:rPr lang="en-029" sz="1600" dirty="0" smtClean="0">
                <a:solidFill>
                  <a:schemeClr val="bg1"/>
                </a:solidFill>
              </a:rPr>
              <a:t>Disaster Planning Workshop</a:t>
            </a:r>
            <a:endParaRPr lang="en-029" sz="1600" dirty="0">
              <a:solidFill>
                <a:schemeClr val="bg1"/>
              </a:solidFill>
            </a:endParaRPr>
          </a:p>
        </p:txBody>
      </p:sp>
      <p:sp>
        <p:nvSpPr>
          <p:cNvPr id="25" name="TextBox 24"/>
          <p:cNvSpPr txBox="1"/>
          <p:nvPr/>
        </p:nvSpPr>
        <p:spPr>
          <a:xfrm>
            <a:off x="1905000" y="3357809"/>
            <a:ext cx="457177" cy="369332"/>
          </a:xfrm>
          <a:prstGeom prst="rect">
            <a:avLst/>
          </a:prstGeom>
          <a:noFill/>
        </p:spPr>
        <p:txBody>
          <a:bodyPr wrap="none" rtlCol="0">
            <a:spAutoFit/>
          </a:bodyPr>
          <a:lstStyle/>
          <a:p>
            <a:pPr algn="ctr"/>
            <a:r>
              <a:rPr lang="en-US" dirty="0" smtClean="0">
                <a:solidFill>
                  <a:schemeClr val="bg1"/>
                </a:solidFill>
                <a:latin typeface="Gill Sans MT Condensed" pitchFamily="34" charset="0"/>
              </a:rPr>
              <a:t>MAR</a:t>
            </a:r>
            <a:endParaRPr lang="en-US" dirty="0">
              <a:solidFill>
                <a:schemeClr val="bg1"/>
              </a:solidFill>
              <a:latin typeface="Gill Sans MT Condensed" pitchFamily="34" charset="0"/>
            </a:endParaRPr>
          </a:p>
        </p:txBody>
      </p:sp>
      <p:sp>
        <p:nvSpPr>
          <p:cNvPr id="26" name="TextBox 25"/>
          <p:cNvSpPr txBox="1"/>
          <p:nvPr/>
        </p:nvSpPr>
        <p:spPr>
          <a:xfrm>
            <a:off x="3286431" y="3357810"/>
            <a:ext cx="437941" cy="369332"/>
          </a:xfrm>
          <a:prstGeom prst="rect">
            <a:avLst/>
          </a:prstGeom>
          <a:noFill/>
        </p:spPr>
        <p:txBody>
          <a:bodyPr wrap="none" rtlCol="0">
            <a:spAutoFit/>
          </a:bodyPr>
          <a:lstStyle/>
          <a:p>
            <a:pPr algn="ctr"/>
            <a:r>
              <a:rPr lang="en-US" dirty="0" smtClean="0">
                <a:solidFill>
                  <a:schemeClr val="bg1"/>
                </a:solidFill>
                <a:latin typeface="Gill Sans MT Condensed" pitchFamily="34" charset="0"/>
              </a:rPr>
              <a:t>APR</a:t>
            </a:r>
            <a:endParaRPr lang="en-US" dirty="0">
              <a:solidFill>
                <a:schemeClr val="bg1"/>
              </a:solidFill>
              <a:latin typeface="Gill Sans MT Condensed" pitchFamily="34" charset="0"/>
            </a:endParaRPr>
          </a:p>
        </p:txBody>
      </p:sp>
      <p:cxnSp>
        <p:nvCxnSpPr>
          <p:cNvPr id="27" name="Straight Connector 26"/>
          <p:cNvCxnSpPr/>
          <p:nvPr/>
        </p:nvCxnSpPr>
        <p:spPr>
          <a:xfrm rot="16200000" flipH="1">
            <a:off x="1566042" y="4272358"/>
            <a:ext cx="1097280" cy="6849"/>
          </a:xfrm>
          <a:prstGeom prst="line">
            <a:avLst/>
          </a:prstGeom>
          <a:ln>
            <a:solidFill>
              <a:schemeClr val="bg1">
                <a:lumMod val="7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2960186" y="4295034"/>
            <a:ext cx="1097280" cy="6849"/>
          </a:xfrm>
          <a:prstGeom prst="line">
            <a:avLst/>
          </a:prstGeom>
          <a:ln>
            <a:solidFill>
              <a:schemeClr val="bg1">
                <a:lumMod val="7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581499" y="3882960"/>
            <a:ext cx="1346400" cy="1323439"/>
          </a:xfrm>
          <a:prstGeom prst="rect">
            <a:avLst/>
          </a:prstGeom>
          <a:noFill/>
        </p:spPr>
        <p:txBody>
          <a:bodyPr wrap="square" rtlCol="0">
            <a:spAutoFit/>
          </a:bodyPr>
          <a:lstStyle/>
          <a:p>
            <a:pPr algn="ctr"/>
            <a:r>
              <a:rPr lang="en-029" sz="1600" dirty="0" smtClean="0">
                <a:solidFill>
                  <a:schemeClr val="bg1"/>
                </a:solidFill>
              </a:rPr>
              <a:t>Library Disaster Preparedness Committee Meeting</a:t>
            </a:r>
            <a:endParaRPr lang="en-029" sz="1600" dirty="0">
              <a:solidFill>
                <a:schemeClr val="bg1"/>
              </a:solidFill>
            </a:endParaRPr>
          </a:p>
        </p:txBody>
      </p:sp>
      <p:sp>
        <p:nvSpPr>
          <p:cNvPr id="31" name="TextBox 30"/>
          <p:cNvSpPr txBox="1"/>
          <p:nvPr/>
        </p:nvSpPr>
        <p:spPr>
          <a:xfrm>
            <a:off x="2234624" y="152400"/>
            <a:ext cx="4166175" cy="523220"/>
          </a:xfrm>
          <a:prstGeom prst="rect">
            <a:avLst/>
          </a:prstGeom>
          <a:noFill/>
        </p:spPr>
        <p:txBody>
          <a:bodyPr wrap="square" rtlCol="0">
            <a:spAutoFit/>
            <a:scene3d>
              <a:camera prst="orthographicFront"/>
              <a:lightRig rig="threePt" dir="t"/>
            </a:scene3d>
            <a:sp3d extrusionH="57150">
              <a:bevelT w="69850" h="69850" prst="divot"/>
            </a:sp3d>
          </a:bodyPr>
          <a:lstStyle/>
          <a:p>
            <a:pPr algn="ctr"/>
            <a:r>
              <a:rPr lang="en-029" sz="2800" b="1" dirty="0" smtClean="0">
                <a:solidFill>
                  <a:srgbClr val="FF6600"/>
                </a:solidFill>
                <a:latin typeface="Segoe Script" pitchFamily="34" charset="0"/>
              </a:rPr>
              <a:t>PROJECT TIMELINE</a:t>
            </a:r>
            <a:endParaRPr lang="en-029" sz="2800" b="1" dirty="0">
              <a:solidFill>
                <a:srgbClr val="FF6600"/>
              </a:solidFill>
              <a:latin typeface="Segoe Script" pitchFamily="34" charset="0"/>
            </a:endParaRPr>
          </a:p>
        </p:txBody>
      </p:sp>
      <p:cxnSp>
        <p:nvCxnSpPr>
          <p:cNvPr id="14" name="Straight Connector 13"/>
          <p:cNvCxnSpPr/>
          <p:nvPr/>
        </p:nvCxnSpPr>
        <p:spPr>
          <a:xfrm rot="16200000" flipH="1">
            <a:off x="2973887" y="5392315"/>
            <a:ext cx="1097280" cy="6849"/>
          </a:xfrm>
          <a:prstGeom prst="line">
            <a:avLst/>
          </a:prstGeom>
          <a:ln>
            <a:solidFill>
              <a:schemeClr val="bg1">
                <a:lumMod val="7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581499" y="5257800"/>
            <a:ext cx="1801376" cy="830997"/>
          </a:xfrm>
          <a:prstGeom prst="rect">
            <a:avLst/>
          </a:prstGeom>
          <a:noFill/>
        </p:spPr>
        <p:txBody>
          <a:bodyPr wrap="square" rtlCol="0">
            <a:spAutoFit/>
          </a:bodyPr>
          <a:lstStyle/>
          <a:p>
            <a:r>
              <a:rPr lang="en-029" sz="1600" dirty="0" smtClean="0">
                <a:solidFill>
                  <a:schemeClr val="bg1"/>
                </a:solidFill>
              </a:rPr>
              <a:t>Ordered/Received 2 </a:t>
            </a:r>
            <a:r>
              <a:rPr lang="en-029" sz="1600" dirty="0">
                <a:solidFill>
                  <a:schemeClr val="bg1"/>
                </a:solidFill>
              </a:rPr>
              <a:t>E</a:t>
            </a:r>
            <a:r>
              <a:rPr lang="en-029" sz="1600" dirty="0" smtClean="0">
                <a:solidFill>
                  <a:schemeClr val="bg1"/>
                </a:solidFill>
              </a:rPr>
              <a:t>mergency </a:t>
            </a:r>
            <a:r>
              <a:rPr lang="en-029" sz="1600" dirty="0">
                <a:solidFill>
                  <a:schemeClr val="bg1"/>
                </a:solidFill>
              </a:rPr>
              <a:t>R</a:t>
            </a:r>
            <a:r>
              <a:rPr lang="en-029" sz="1600" dirty="0" smtClean="0">
                <a:solidFill>
                  <a:schemeClr val="bg1"/>
                </a:solidFill>
              </a:rPr>
              <a:t>esponse </a:t>
            </a:r>
            <a:r>
              <a:rPr lang="en-029" sz="1600" dirty="0">
                <a:solidFill>
                  <a:schemeClr val="bg1"/>
                </a:solidFill>
              </a:rPr>
              <a:t>K</a:t>
            </a:r>
            <a:r>
              <a:rPr lang="en-029" sz="1600" dirty="0" smtClean="0">
                <a:solidFill>
                  <a:schemeClr val="bg1"/>
                </a:solidFill>
              </a:rPr>
              <a:t>its</a:t>
            </a:r>
            <a:endParaRPr lang="en-029" sz="1600" dirty="0">
              <a:solidFill>
                <a:schemeClr val="bg1"/>
              </a:solidFill>
            </a:endParaRPr>
          </a:p>
        </p:txBody>
      </p:sp>
      <p:sp>
        <p:nvSpPr>
          <p:cNvPr id="16" name="TextBox 15"/>
          <p:cNvSpPr txBox="1"/>
          <p:nvPr/>
        </p:nvSpPr>
        <p:spPr>
          <a:xfrm>
            <a:off x="5100899" y="3400578"/>
            <a:ext cx="751745" cy="369332"/>
          </a:xfrm>
          <a:prstGeom prst="rect">
            <a:avLst/>
          </a:prstGeom>
          <a:noFill/>
        </p:spPr>
        <p:txBody>
          <a:bodyPr wrap="none" rtlCol="0">
            <a:spAutoFit/>
          </a:bodyPr>
          <a:lstStyle/>
          <a:p>
            <a:pPr algn="ctr"/>
            <a:r>
              <a:rPr lang="en-US" dirty="0" smtClean="0">
                <a:solidFill>
                  <a:schemeClr val="bg1"/>
                </a:solidFill>
                <a:latin typeface="Gill Sans MT Condensed" pitchFamily="34" charset="0"/>
              </a:rPr>
              <a:t>MAY-AUG</a:t>
            </a:r>
            <a:endParaRPr lang="en-US" dirty="0">
              <a:solidFill>
                <a:schemeClr val="bg1"/>
              </a:solidFill>
              <a:latin typeface="Gill Sans MT Condensed" pitchFamily="34" charset="0"/>
            </a:endParaRPr>
          </a:p>
        </p:txBody>
      </p:sp>
      <p:cxnSp>
        <p:nvCxnSpPr>
          <p:cNvPr id="17" name="Straight Connector 16"/>
          <p:cNvCxnSpPr/>
          <p:nvPr/>
        </p:nvCxnSpPr>
        <p:spPr>
          <a:xfrm rot="16200000" flipH="1">
            <a:off x="4931757" y="4328442"/>
            <a:ext cx="1097280" cy="6849"/>
          </a:xfrm>
          <a:prstGeom prst="line">
            <a:avLst/>
          </a:prstGeom>
          <a:ln>
            <a:solidFill>
              <a:schemeClr val="bg1">
                <a:lumMod val="7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618085" y="3893391"/>
            <a:ext cx="1346400" cy="1077218"/>
          </a:xfrm>
          <a:prstGeom prst="rect">
            <a:avLst/>
          </a:prstGeom>
          <a:noFill/>
        </p:spPr>
        <p:txBody>
          <a:bodyPr wrap="square" rtlCol="0">
            <a:spAutoFit/>
          </a:bodyPr>
          <a:lstStyle/>
          <a:p>
            <a:pPr algn="ctr"/>
            <a:r>
              <a:rPr lang="en-029" sz="1600" dirty="0" smtClean="0">
                <a:solidFill>
                  <a:schemeClr val="bg1"/>
                </a:solidFill>
              </a:rPr>
              <a:t>Research Disaster Plans, Gather Information, </a:t>
            </a:r>
            <a:endParaRPr lang="en-029" sz="1600" dirty="0">
              <a:solidFill>
                <a:schemeClr val="bg1"/>
              </a:solidFill>
            </a:endParaRPr>
          </a:p>
        </p:txBody>
      </p:sp>
      <p:cxnSp>
        <p:nvCxnSpPr>
          <p:cNvPr id="19" name="Straight Connector 18"/>
          <p:cNvCxnSpPr/>
          <p:nvPr/>
        </p:nvCxnSpPr>
        <p:spPr>
          <a:xfrm rot="16200000" flipH="1">
            <a:off x="4945457" y="5430163"/>
            <a:ext cx="1097280" cy="6849"/>
          </a:xfrm>
          <a:prstGeom prst="line">
            <a:avLst/>
          </a:prstGeom>
          <a:ln>
            <a:solidFill>
              <a:schemeClr val="bg1">
                <a:lumMod val="7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861013" y="3395657"/>
            <a:ext cx="745718" cy="369332"/>
          </a:xfrm>
          <a:prstGeom prst="rect">
            <a:avLst/>
          </a:prstGeom>
          <a:noFill/>
        </p:spPr>
        <p:txBody>
          <a:bodyPr wrap="none" rtlCol="0">
            <a:spAutoFit/>
          </a:bodyPr>
          <a:lstStyle/>
          <a:p>
            <a:pPr algn="ctr"/>
            <a:r>
              <a:rPr lang="en-US" dirty="0" smtClean="0">
                <a:solidFill>
                  <a:schemeClr val="bg1"/>
                </a:solidFill>
                <a:latin typeface="Gill Sans MT Condensed" pitchFamily="34" charset="0"/>
              </a:rPr>
              <a:t>AUG-SEP</a:t>
            </a:r>
            <a:endParaRPr lang="en-US" dirty="0">
              <a:solidFill>
                <a:schemeClr val="bg1"/>
              </a:solidFill>
              <a:latin typeface="Gill Sans MT Condensed" pitchFamily="34" charset="0"/>
            </a:endParaRPr>
          </a:p>
        </p:txBody>
      </p:sp>
      <p:cxnSp>
        <p:nvCxnSpPr>
          <p:cNvPr id="32" name="Straight Connector 31"/>
          <p:cNvCxnSpPr/>
          <p:nvPr/>
        </p:nvCxnSpPr>
        <p:spPr>
          <a:xfrm rot="16200000" flipH="1">
            <a:off x="6681808" y="4324418"/>
            <a:ext cx="1097280" cy="6849"/>
          </a:xfrm>
          <a:prstGeom prst="line">
            <a:avLst/>
          </a:prstGeom>
          <a:ln>
            <a:solidFill>
              <a:schemeClr val="bg1">
                <a:lumMod val="7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391400" y="4029717"/>
            <a:ext cx="1219200" cy="830997"/>
          </a:xfrm>
          <a:prstGeom prst="rect">
            <a:avLst/>
          </a:prstGeom>
          <a:noFill/>
        </p:spPr>
        <p:txBody>
          <a:bodyPr wrap="square" rtlCol="0">
            <a:spAutoFit/>
          </a:bodyPr>
          <a:lstStyle/>
          <a:p>
            <a:pPr algn="ctr"/>
            <a:r>
              <a:rPr lang="en-029" sz="1600" dirty="0">
                <a:solidFill>
                  <a:schemeClr val="bg1"/>
                </a:solidFill>
              </a:rPr>
              <a:t>Write Disaster Plan Draft</a:t>
            </a:r>
          </a:p>
        </p:txBody>
      </p:sp>
    </p:spTree>
    <p:extLst>
      <p:ext uri="{BB962C8B-B14F-4D97-AF65-F5344CB8AC3E}">
        <p14:creationId xmlns:p14="http://schemas.microsoft.com/office/powerpoint/2010/main" val="3886557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scene3d>
              <a:camera prst="orthographicFront"/>
              <a:lightRig rig="threePt" dir="t"/>
            </a:scene3d>
            <a:sp3d extrusionH="57150">
              <a:bevelT w="38100" h="38100" prst="angle"/>
            </a:sp3d>
          </a:bodyPr>
          <a:lstStyle/>
          <a:p>
            <a:r>
              <a:rPr lang="en-029" sz="6600" dirty="0" smtClean="0">
                <a:latin typeface="Blue Highway Linocut" pitchFamily="2" charset="0"/>
              </a:rPr>
              <a:t>CHALLENGES</a:t>
            </a:r>
            <a:endParaRPr lang="en-029" sz="6600" dirty="0">
              <a:latin typeface="Blue Highway Linocut" pitchFamily="2" charset="0"/>
            </a:endParaRPr>
          </a:p>
        </p:txBody>
      </p:sp>
      <p:sp>
        <p:nvSpPr>
          <p:cNvPr id="4" name="Content Placeholder 3"/>
          <p:cNvSpPr>
            <a:spLocks noGrp="1"/>
          </p:cNvSpPr>
          <p:nvPr>
            <p:ph sz="half" idx="1"/>
          </p:nvPr>
        </p:nvSpPr>
        <p:spPr>
          <a:xfrm>
            <a:off x="762000" y="1447800"/>
            <a:ext cx="7620000" cy="4876800"/>
          </a:xfrm>
        </p:spPr>
        <p:txBody>
          <a:bodyPr/>
          <a:lstStyle/>
          <a:p>
            <a:r>
              <a:rPr lang="en-029" sz="3600" dirty="0" smtClean="0">
                <a:latin typeface="Baskerville Old Face" pitchFamily="18" charset="0"/>
              </a:rPr>
              <a:t>UVI’s 50</a:t>
            </a:r>
            <a:r>
              <a:rPr lang="en-029" sz="3600" baseline="30000" dirty="0" smtClean="0">
                <a:latin typeface="Baskerville Old Face" pitchFamily="18" charset="0"/>
              </a:rPr>
              <a:t>th</a:t>
            </a:r>
            <a:r>
              <a:rPr lang="en-029" sz="3600" dirty="0" smtClean="0">
                <a:latin typeface="Baskerville Old Face" pitchFamily="18" charset="0"/>
              </a:rPr>
              <a:t> Golden Jubilee Anniversary—Historic Photographs Project.</a:t>
            </a:r>
          </a:p>
          <a:p>
            <a:endParaRPr lang="en-029" dirty="0" smtClean="0"/>
          </a:p>
          <a:p>
            <a:endParaRPr lang="en-029" dirty="0" smtClean="0"/>
          </a:p>
          <a:p>
            <a:endParaRPr lang="en-029" dirty="0" smtClean="0"/>
          </a:p>
          <a:p>
            <a:endParaRPr lang="en-029" sz="1000" dirty="0" smtClean="0"/>
          </a:p>
          <a:p>
            <a:pPr marL="0" indent="0">
              <a:buNone/>
            </a:pPr>
            <a:endParaRPr lang="en-029" sz="1000" dirty="0" smtClean="0"/>
          </a:p>
          <a:p>
            <a:pPr marL="0" indent="0">
              <a:buNone/>
            </a:pPr>
            <a:endParaRPr lang="en-029" sz="1000" dirty="0" smtClean="0"/>
          </a:p>
          <a:p>
            <a:r>
              <a:rPr lang="en-029" sz="3600" dirty="0" smtClean="0">
                <a:latin typeface="Baskerville Old Face" pitchFamily="18" charset="0"/>
              </a:rPr>
              <a:t>Library Collections Inventory</a:t>
            </a:r>
            <a:endParaRPr lang="en-029" sz="3600" dirty="0">
              <a:latin typeface="Baskerville Old Face" pitchFamily="18"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1901" y="2971800"/>
            <a:ext cx="2667000" cy="2244040"/>
          </a:xfrm>
          <a:prstGeom prst="rect">
            <a:avLst/>
          </a:prstGeom>
          <a:ln>
            <a:noFill/>
          </a:ln>
          <a:effectLst>
            <a:softEdge rad="63500"/>
          </a:effectLst>
        </p:spPr>
      </p:pic>
    </p:spTree>
    <p:extLst>
      <p:ext uri="{BB962C8B-B14F-4D97-AF65-F5344CB8AC3E}">
        <p14:creationId xmlns:p14="http://schemas.microsoft.com/office/powerpoint/2010/main" val="3718604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threePt" dir="t"/>
            </a:scene3d>
            <a:sp3d extrusionH="57150">
              <a:bevelT w="38100" h="38100" prst="convex"/>
            </a:sp3d>
          </a:bodyPr>
          <a:lstStyle/>
          <a:p>
            <a:r>
              <a:rPr lang="en-029" sz="4800" b="1" dirty="0" smtClean="0">
                <a:latin typeface="Baskerville Old Face" pitchFamily="18" charset="0"/>
              </a:rPr>
              <a:t>OUTCOMES</a:t>
            </a:r>
            <a:endParaRPr lang="en-029" sz="4800" b="1" dirty="0">
              <a:latin typeface="Baskerville Old Face" pitchFamily="18" charset="0"/>
            </a:endParaRPr>
          </a:p>
        </p:txBody>
      </p:sp>
      <p:sp>
        <p:nvSpPr>
          <p:cNvPr id="3" name="TextBox 2"/>
          <p:cNvSpPr txBox="1"/>
          <p:nvPr/>
        </p:nvSpPr>
        <p:spPr>
          <a:xfrm>
            <a:off x="587405" y="1485227"/>
            <a:ext cx="7772400" cy="4955203"/>
          </a:xfrm>
          <a:prstGeom prst="rect">
            <a:avLst/>
          </a:prstGeom>
          <a:noFill/>
        </p:spPr>
        <p:txBody>
          <a:bodyPr wrap="square" rtlCol="0">
            <a:spAutoFit/>
          </a:bodyPr>
          <a:lstStyle/>
          <a:p>
            <a:pPr marL="457200" indent="-457200">
              <a:buFont typeface="Arial" pitchFamily="34" charset="0"/>
              <a:buChar char="•"/>
            </a:pPr>
            <a:r>
              <a:rPr lang="en-029" sz="2800" dirty="0" smtClean="0">
                <a:latin typeface="Arnprior" pitchFamily="2" charset="0"/>
              </a:rPr>
              <a:t>Training</a:t>
            </a:r>
          </a:p>
          <a:p>
            <a:endParaRPr lang="en-029" sz="2800" dirty="0">
              <a:latin typeface="Arnprior" pitchFamily="2" charset="0"/>
            </a:endParaRPr>
          </a:p>
          <a:p>
            <a:pPr marL="342900" indent="-342900">
              <a:buFont typeface="Arial" pitchFamily="34" charset="0"/>
              <a:buChar char="•"/>
            </a:pPr>
            <a:r>
              <a:rPr lang="en-029" sz="2800" dirty="0" smtClean="0">
                <a:latin typeface="Arnprior" pitchFamily="2" charset="0"/>
              </a:rPr>
              <a:t>Purchase Recovery kits</a:t>
            </a:r>
          </a:p>
          <a:p>
            <a:pPr marL="342900" indent="-342900">
              <a:buFont typeface="Arial" pitchFamily="34" charset="0"/>
              <a:buChar char="•"/>
            </a:pPr>
            <a:endParaRPr lang="en-029" sz="2800" dirty="0">
              <a:latin typeface="Arnprior" pitchFamily="2" charset="0"/>
            </a:endParaRPr>
          </a:p>
          <a:p>
            <a:pPr marL="342900" indent="-342900">
              <a:buFont typeface="Arial" pitchFamily="34" charset="0"/>
              <a:buChar char="•"/>
            </a:pPr>
            <a:r>
              <a:rPr lang="en-029" sz="2800" dirty="0">
                <a:latin typeface="Arnprior" pitchFamily="2" charset="0"/>
              </a:rPr>
              <a:t>Library Disaster Preparedness Plan Draft</a:t>
            </a:r>
          </a:p>
          <a:p>
            <a:endParaRPr lang="en-029" sz="2800" dirty="0">
              <a:latin typeface="Arnprior" pitchFamily="2" charset="0"/>
            </a:endParaRPr>
          </a:p>
          <a:p>
            <a:pPr marL="342900" indent="-342900">
              <a:buFont typeface="Arial" pitchFamily="34" charset="0"/>
              <a:buChar char="•"/>
            </a:pPr>
            <a:r>
              <a:rPr lang="en-029" sz="2800" dirty="0" smtClean="0">
                <a:latin typeface="Arnprior" pitchFamily="2" charset="0"/>
              </a:rPr>
              <a:t>Overcoming adversity</a:t>
            </a:r>
          </a:p>
          <a:p>
            <a:pPr marL="342900" indent="-342900">
              <a:buFont typeface="Arial" pitchFamily="34" charset="0"/>
              <a:buChar char="•"/>
            </a:pPr>
            <a:endParaRPr lang="en-029" sz="2400" dirty="0" smtClean="0">
              <a:solidFill>
                <a:schemeClr val="bg1"/>
              </a:solidFill>
              <a:latin typeface="Arnprior" pitchFamily="2" charset="0"/>
            </a:endParaRPr>
          </a:p>
          <a:p>
            <a:endParaRPr lang="en-029" sz="2400" dirty="0" smtClean="0">
              <a:solidFill>
                <a:schemeClr val="bg1"/>
              </a:solidFill>
              <a:latin typeface="Arnprior" pitchFamily="2" charset="0"/>
            </a:endParaRPr>
          </a:p>
          <a:p>
            <a:pPr marL="342900" indent="-342900">
              <a:buFont typeface="Arial" pitchFamily="34" charset="0"/>
              <a:buChar char="•"/>
            </a:pPr>
            <a:endParaRPr lang="en-029" sz="2400" dirty="0">
              <a:solidFill>
                <a:schemeClr val="bg1"/>
              </a:solidFill>
              <a:latin typeface="Arnprior" pitchFamily="2" charset="0"/>
            </a:endParaRPr>
          </a:p>
          <a:p>
            <a:pPr marL="342900" indent="-342900">
              <a:buFont typeface="Arial" pitchFamily="34" charset="0"/>
              <a:buChar char="•"/>
            </a:pPr>
            <a:endParaRPr lang="en-029" sz="2400" dirty="0" smtClean="0">
              <a:solidFill>
                <a:schemeClr val="bg1"/>
              </a:solidFill>
              <a:latin typeface="Arnprior" pitchFamily="2" charset="0"/>
            </a:endParaRPr>
          </a:p>
          <a:p>
            <a:pPr marL="342900" indent="-342900">
              <a:buFont typeface="Arial" pitchFamily="34" charset="0"/>
              <a:buChar char="•"/>
            </a:pPr>
            <a:endParaRPr lang="en-029" sz="2400" dirty="0">
              <a:solidFill>
                <a:schemeClr val="bg1"/>
              </a:solidFill>
              <a:latin typeface="Arnprior" pitchFamily="2" charset="0"/>
            </a:endParaRPr>
          </a:p>
        </p:txBody>
      </p:sp>
    </p:spTree>
    <p:extLst>
      <p:ext uri="{BB962C8B-B14F-4D97-AF65-F5344CB8AC3E}">
        <p14:creationId xmlns:p14="http://schemas.microsoft.com/office/powerpoint/2010/main" val="1453787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scene3d>
            <a:sp3d extrusionH="57150">
              <a:bevelT w="57150" h="38100" prst="artDeco"/>
            </a:sp3d>
          </a:bodyPr>
          <a:lstStyle/>
          <a:p>
            <a:r>
              <a:rPr lang="en-029" b="1" dirty="0" smtClean="0">
                <a:latin typeface="Baskerville Old Face" pitchFamily="18" charset="0"/>
              </a:rPr>
              <a:t>SUMMARY/CONCLUSION</a:t>
            </a:r>
            <a:endParaRPr lang="en-029" b="1" dirty="0">
              <a:latin typeface="Baskerville Old Face" pitchFamily="18" charset="0"/>
            </a:endParaRPr>
          </a:p>
        </p:txBody>
      </p:sp>
      <p:sp>
        <p:nvSpPr>
          <p:cNvPr id="3" name="TextBox 2"/>
          <p:cNvSpPr txBox="1"/>
          <p:nvPr/>
        </p:nvSpPr>
        <p:spPr>
          <a:xfrm>
            <a:off x="457200" y="1752600"/>
            <a:ext cx="8305800" cy="3847207"/>
          </a:xfrm>
          <a:prstGeom prst="rect">
            <a:avLst/>
          </a:prstGeom>
          <a:noFill/>
        </p:spPr>
        <p:txBody>
          <a:bodyPr wrap="square" rtlCol="0">
            <a:spAutoFit/>
          </a:bodyPr>
          <a:lstStyle/>
          <a:p>
            <a:pPr marL="342900" indent="-342900" algn="just">
              <a:buFont typeface="Arial" pitchFamily="34" charset="0"/>
              <a:buChar char="•"/>
            </a:pPr>
            <a:r>
              <a:rPr lang="en-029" sz="2800" dirty="0" smtClean="0">
                <a:latin typeface="Baskerville Old Face" pitchFamily="18" charset="0"/>
              </a:rPr>
              <a:t>Developing a library disaster plan is an on-going   process.</a:t>
            </a:r>
          </a:p>
          <a:p>
            <a:pPr algn="just"/>
            <a:endParaRPr lang="en-029" sz="1200" dirty="0" smtClean="0">
              <a:latin typeface="Baskerville Old Face" pitchFamily="18" charset="0"/>
            </a:endParaRPr>
          </a:p>
          <a:p>
            <a:pPr marL="457200" indent="-457200" algn="just">
              <a:buFont typeface="Arial" pitchFamily="34" charset="0"/>
              <a:buChar char="•"/>
            </a:pPr>
            <a:r>
              <a:rPr lang="en-029" sz="2800" dirty="0" smtClean="0">
                <a:latin typeface="Baskerville Old Face" pitchFamily="18" charset="0"/>
              </a:rPr>
              <a:t>Form </a:t>
            </a:r>
            <a:r>
              <a:rPr lang="en-029" sz="2800" dirty="0">
                <a:latin typeface="Baskerville Old Face" pitchFamily="18" charset="0"/>
              </a:rPr>
              <a:t>relationships</a:t>
            </a:r>
          </a:p>
          <a:p>
            <a:pPr algn="just"/>
            <a:endParaRPr lang="en-029" sz="2800" dirty="0" smtClean="0">
              <a:latin typeface="Baskerville Old Face" pitchFamily="18" charset="0"/>
            </a:endParaRPr>
          </a:p>
          <a:p>
            <a:pPr marL="457200" indent="-457200" algn="just">
              <a:buFont typeface="Arial" pitchFamily="34" charset="0"/>
              <a:buChar char="•"/>
            </a:pPr>
            <a:r>
              <a:rPr lang="en-029" sz="2800" dirty="0">
                <a:latin typeface="Baskerville Old Face" pitchFamily="18" charset="0"/>
              </a:rPr>
              <a:t>Training</a:t>
            </a:r>
          </a:p>
          <a:p>
            <a:pPr algn="just"/>
            <a:endParaRPr lang="en-029" sz="800" dirty="0" smtClean="0">
              <a:latin typeface="Baskerville Old Face" pitchFamily="18" charset="0"/>
            </a:endParaRPr>
          </a:p>
          <a:p>
            <a:pPr algn="just"/>
            <a:r>
              <a:rPr lang="en-029" sz="2800" dirty="0">
                <a:latin typeface="Baskerville Old Face" pitchFamily="18" charset="0"/>
              </a:rPr>
              <a:t> </a:t>
            </a:r>
            <a:r>
              <a:rPr lang="en-029" sz="2800" dirty="0" smtClean="0">
                <a:latin typeface="Baskerville Old Face" pitchFamily="18" charset="0"/>
              </a:rPr>
              <a:t>    “</a:t>
            </a:r>
            <a:r>
              <a:rPr lang="en-029" sz="2800" dirty="0">
                <a:latin typeface="Baskerville Old Face" pitchFamily="18" charset="0"/>
              </a:rPr>
              <a:t>A well thought out and presented plan is useless if it  </a:t>
            </a:r>
            <a:r>
              <a:rPr lang="en-029" sz="2800" dirty="0" smtClean="0">
                <a:latin typeface="Baskerville Old Face" pitchFamily="18" charset="0"/>
              </a:rPr>
              <a:t>  </a:t>
            </a:r>
          </a:p>
          <a:p>
            <a:pPr algn="just"/>
            <a:r>
              <a:rPr lang="en-029" sz="2800" dirty="0">
                <a:latin typeface="Baskerville Old Face" pitchFamily="18" charset="0"/>
              </a:rPr>
              <a:t> </a:t>
            </a:r>
            <a:r>
              <a:rPr lang="en-029" sz="2800" dirty="0" smtClean="0">
                <a:latin typeface="Baskerville Old Face" pitchFamily="18" charset="0"/>
              </a:rPr>
              <a:t>     exists </a:t>
            </a:r>
            <a:r>
              <a:rPr lang="en-029" sz="2800" dirty="0">
                <a:latin typeface="Baskerville Old Face" pitchFamily="18" charset="0"/>
              </a:rPr>
              <a:t>solely as a document on a </a:t>
            </a:r>
            <a:r>
              <a:rPr lang="en-029" sz="2800" dirty="0" smtClean="0">
                <a:latin typeface="Baskerville Old Face" pitchFamily="18" charset="0"/>
              </a:rPr>
              <a:t>shelf”. (Lyall, 1993)</a:t>
            </a:r>
            <a:endParaRPr lang="en-029" sz="2800" dirty="0">
              <a:latin typeface="Baskerville Old Face" pitchFamily="18" charset="0"/>
            </a:endParaRPr>
          </a:p>
          <a:p>
            <a:pPr algn="just"/>
            <a:endParaRPr lang="en-029" sz="2800" dirty="0">
              <a:latin typeface="Baskerville Old Face" pitchFamily="18" charset="0"/>
            </a:endParaRPr>
          </a:p>
        </p:txBody>
      </p:sp>
    </p:spTree>
    <p:extLst>
      <p:ext uri="{BB962C8B-B14F-4D97-AF65-F5344CB8AC3E}">
        <p14:creationId xmlns:p14="http://schemas.microsoft.com/office/powerpoint/2010/main" val="693652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mallbiztrends.com/wp-content/uploads/2010/01/question-thing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219200"/>
            <a:ext cx="4432373" cy="4419600"/>
          </a:xfrm>
          <a:prstGeom prst="ellipse">
            <a:avLst/>
          </a:prstGeom>
          <a:ln>
            <a:noFill/>
          </a:ln>
          <a:effectLst>
            <a:glow rad="228600">
              <a:schemeClr val="accent6">
                <a:satMod val="175000"/>
                <a:alpha val="40000"/>
              </a:schemeClr>
            </a:glow>
            <a:softEdge rad="317500"/>
          </a:effectLst>
          <a:scene3d>
            <a:camera prst="orthographicFront"/>
            <a:lightRig rig="threePt" dir="t"/>
          </a:scene3d>
          <a:sp3d>
            <a:bevelT w="114300" prst="hardEdge"/>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7734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scene3d>
              <a:camera prst="orthographicFront"/>
              <a:lightRig rig="threePt" dir="t"/>
            </a:scene3d>
            <a:sp3d extrusionH="57150">
              <a:bevelT w="38100" h="38100"/>
            </a:sp3d>
          </a:bodyPr>
          <a:lstStyle/>
          <a:p>
            <a:r>
              <a:rPr lang="es-ES" sz="5400" dirty="0" smtClean="0">
                <a:latin typeface="Algerian" pitchFamily="82" charset="0"/>
              </a:rPr>
              <a:t>OUTLINE</a:t>
            </a:r>
            <a:endParaRPr lang="es-ES" sz="5400" dirty="0">
              <a:latin typeface="Algerian" pitchFamily="82" charset="0"/>
            </a:endParaRPr>
          </a:p>
        </p:txBody>
      </p:sp>
      <p:sp>
        <p:nvSpPr>
          <p:cNvPr id="5" name="Content Placeholder 4"/>
          <p:cNvSpPr>
            <a:spLocks noGrp="1"/>
          </p:cNvSpPr>
          <p:nvPr>
            <p:ph idx="1"/>
          </p:nvPr>
        </p:nvSpPr>
        <p:spPr/>
        <p:txBody>
          <a:bodyPr>
            <a:normAutofit/>
          </a:bodyPr>
          <a:lstStyle/>
          <a:p>
            <a:pPr>
              <a:buFont typeface="Wingdings" pitchFamily="2" charset="2"/>
              <a:buChar char="Ø"/>
            </a:pPr>
            <a:r>
              <a:rPr lang="en-029" dirty="0" smtClean="0">
                <a:latin typeface="Baskerville Old Face" pitchFamily="18" charset="0"/>
              </a:rPr>
              <a:t>Abstract Summary</a:t>
            </a:r>
          </a:p>
          <a:p>
            <a:pPr>
              <a:buFont typeface="Wingdings" pitchFamily="2" charset="2"/>
              <a:buChar char="Ø"/>
            </a:pPr>
            <a:r>
              <a:rPr lang="en-029" dirty="0" smtClean="0">
                <a:latin typeface="Baskerville Old Face" pitchFamily="18" charset="0"/>
              </a:rPr>
              <a:t>Introduction/Background</a:t>
            </a:r>
          </a:p>
          <a:p>
            <a:pPr>
              <a:buFont typeface="Wingdings" pitchFamily="2" charset="2"/>
              <a:buChar char="Ø"/>
            </a:pPr>
            <a:r>
              <a:rPr lang="en-029" dirty="0" smtClean="0">
                <a:latin typeface="Baskerville Old Face" pitchFamily="18" charset="0"/>
              </a:rPr>
              <a:t>Project Goals</a:t>
            </a:r>
          </a:p>
          <a:p>
            <a:pPr>
              <a:buFont typeface="Wingdings" pitchFamily="2" charset="2"/>
              <a:buChar char="Ø"/>
            </a:pPr>
            <a:r>
              <a:rPr lang="en-029" dirty="0" smtClean="0">
                <a:latin typeface="Baskerville Old Face" pitchFamily="18" charset="0"/>
              </a:rPr>
              <a:t>Process</a:t>
            </a:r>
          </a:p>
          <a:p>
            <a:pPr>
              <a:buFont typeface="Wingdings" pitchFamily="2" charset="2"/>
              <a:buChar char="Ø"/>
            </a:pPr>
            <a:r>
              <a:rPr lang="en-029" dirty="0" smtClean="0">
                <a:latin typeface="Baskerville Old Face" pitchFamily="18" charset="0"/>
              </a:rPr>
              <a:t>Challenges</a:t>
            </a:r>
          </a:p>
          <a:p>
            <a:pPr>
              <a:buFont typeface="Wingdings" pitchFamily="2" charset="2"/>
              <a:buChar char="Ø"/>
            </a:pPr>
            <a:r>
              <a:rPr lang="en-029" dirty="0" smtClean="0">
                <a:latin typeface="Baskerville Old Face" pitchFamily="18" charset="0"/>
              </a:rPr>
              <a:t>Outcomes</a:t>
            </a:r>
          </a:p>
          <a:p>
            <a:pPr>
              <a:buFont typeface="Wingdings" pitchFamily="2" charset="2"/>
              <a:buChar char="Ø"/>
            </a:pPr>
            <a:r>
              <a:rPr lang="en-029" dirty="0" smtClean="0">
                <a:latin typeface="Baskerville Old Face" pitchFamily="18" charset="0"/>
              </a:rPr>
              <a:t>Summary &amp; Conclusion</a:t>
            </a:r>
          </a:p>
          <a:p>
            <a:endParaRPr lang="en-029"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threePt" dir="t"/>
            </a:scene3d>
            <a:sp3d extrusionH="57150">
              <a:bevelT w="38100" h="38100" prst="angle"/>
            </a:sp3d>
          </a:bodyPr>
          <a:lstStyle/>
          <a:p>
            <a:r>
              <a:rPr lang="en-029" sz="6000" dirty="0" smtClean="0">
                <a:latin typeface="Waker" pitchFamily="2" charset="0"/>
              </a:rPr>
              <a:t>ABSTRACT SUMMARY</a:t>
            </a:r>
            <a:endParaRPr lang="en-029" sz="6000" dirty="0">
              <a:latin typeface="Waker" pitchFamily="2" charset="0"/>
            </a:endParaRPr>
          </a:p>
        </p:txBody>
      </p:sp>
      <p:sp>
        <p:nvSpPr>
          <p:cNvPr id="3" name="Rectangle 2"/>
          <p:cNvSpPr/>
          <p:nvPr/>
        </p:nvSpPr>
        <p:spPr>
          <a:xfrm>
            <a:off x="1295400" y="1666043"/>
            <a:ext cx="6172200" cy="4154984"/>
          </a:xfrm>
          <a:prstGeom prst="rect">
            <a:avLst/>
          </a:prstGeom>
        </p:spPr>
        <p:txBody>
          <a:bodyPr wrap="square">
            <a:spAutoFit/>
          </a:bodyPr>
          <a:lstStyle/>
          <a:p>
            <a:pPr algn="just"/>
            <a:r>
              <a:rPr lang="en-US" sz="2400" dirty="0">
                <a:latin typeface="Baskerville Old Face" pitchFamily="18" charset="0"/>
              </a:rPr>
              <a:t>The University of the Virgin Islands Libraries Disaster and Preparedness </a:t>
            </a:r>
            <a:r>
              <a:rPr lang="en-029" sz="2400" dirty="0">
                <a:latin typeface="Baskerville Old Face" pitchFamily="18" charset="0"/>
              </a:rPr>
              <a:t>and Recovery </a:t>
            </a:r>
            <a:r>
              <a:rPr lang="en-US" sz="2400" dirty="0">
                <a:latin typeface="Baskerville Old Face" pitchFamily="18" charset="0"/>
              </a:rPr>
              <a:t>Plan is a guide that provides procedures and instructions to library personnel for responding to emergencies involving its collections. It is designed for both the St. Thomas and St. Croix libraries to prevent and minimize damage to collections in the event of a disaster.  The plan will address disasters that are unique to the territory specifically hurricanes.</a:t>
            </a:r>
            <a:endParaRPr lang="en-029" sz="2400" dirty="0">
              <a:latin typeface="Baskerville Old Face" pitchFamily="18" charset="0"/>
            </a:endParaRPr>
          </a:p>
          <a:p>
            <a:pPr algn="just"/>
            <a:r>
              <a:rPr lang="en-US" sz="2400" dirty="0">
                <a:latin typeface="Baskerville Old Face" pitchFamily="18" charset="0"/>
              </a:rPr>
              <a:t> </a:t>
            </a:r>
            <a:endParaRPr lang="en-029" sz="2400" dirty="0">
              <a:latin typeface="Baskerville Old Face" pitchFamily="18" charset="0"/>
            </a:endParaRPr>
          </a:p>
        </p:txBody>
      </p:sp>
    </p:spTree>
    <p:extLst>
      <p:ext uri="{BB962C8B-B14F-4D97-AF65-F5344CB8AC3E}">
        <p14:creationId xmlns:p14="http://schemas.microsoft.com/office/powerpoint/2010/main" val="4248261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1143000"/>
          </a:xfrm>
        </p:spPr>
        <p:txBody>
          <a:bodyPr>
            <a:scene3d>
              <a:camera prst="orthographicFront"/>
              <a:lightRig rig="threePt" dir="t"/>
            </a:scene3d>
            <a:sp3d extrusionH="57150">
              <a:bevelT w="38100" h="38100"/>
            </a:sp3d>
          </a:bodyPr>
          <a:lstStyle/>
          <a:p>
            <a:r>
              <a:rPr lang="en-029" b="1" dirty="0" smtClean="0">
                <a:latin typeface="Baskerville Old Face" pitchFamily="18" charset="0"/>
              </a:rPr>
              <a:t>INTRODUCTION</a:t>
            </a:r>
            <a:endParaRPr lang="en-029" b="1" dirty="0">
              <a:latin typeface="Baskerville Old Face" pitchFamily="18" charset="0"/>
            </a:endParaRPr>
          </a:p>
        </p:txBody>
      </p:sp>
      <p:sp>
        <p:nvSpPr>
          <p:cNvPr id="4" name="TextBox 3"/>
          <p:cNvSpPr txBox="1"/>
          <p:nvPr/>
        </p:nvSpPr>
        <p:spPr>
          <a:xfrm>
            <a:off x="797511" y="1371600"/>
            <a:ext cx="7772400" cy="4832092"/>
          </a:xfrm>
          <a:prstGeom prst="rect">
            <a:avLst/>
          </a:prstGeom>
          <a:noFill/>
        </p:spPr>
        <p:txBody>
          <a:bodyPr wrap="square" rtlCol="0">
            <a:spAutoFit/>
          </a:bodyPr>
          <a:lstStyle/>
          <a:p>
            <a:pPr marL="285750" indent="-285750" algn="just">
              <a:buFont typeface="Wingdings" pitchFamily="2" charset="2"/>
              <a:buChar char="Ø"/>
            </a:pPr>
            <a:r>
              <a:rPr lang="en-029" sz="2000" dirty="0" smtClean="0">
                <a:latin typeface="Baskerville Old Face" pitchFamily="18" charset="0"/>
              </a:rPr>
              <a:t>The University of the Virgin Islands libraries are </a:t>
            </a:r>
            <a:r>
              <a:rPr lang="en-029" sz="2000" dirty="0">
                <a:latin typeface="Baskerville Old Face" pitchFamily="18" charset="0"/>
              </a:rPr>
              <a:t>designed primarily to support the academic programs of the University</a:t>
            </a:r>
            <a:r>
              <a:rPr lang="en-029" sz="2000" dirty="0" smtClean="0">
                <a:latin typeface="Baskerville Old Face" pitchFamily="18" charset="0"/>
              </a:rPr>
              <a:t>.</a:t>
            </a:r>
          </a:p>
          <a:p>
            <a:pPr marL="285750" indent="-285750" algn="just">
              <a:buFont typeface="Wingdings" pitchFamily="2" charset="2"/>
              <a:buChar char="Ø"/>
            </a:pPr>
            <a:r>
              <a:rPr lang="en-US" sz="2000" dirty="0" smtClean="0">
                <a:latin typeface="Baskerville Old Face" pitchFamily="18" charset="0"/>
              </a:rPr>
              <a:t>UVI </a:t>
            </a:r>
            <a:r>
              <a:rPr lang="en-US" sz="2000" dirty="0">
                <a:latin typeface="Baskerville Old Face" pitchFamily="18" charset="0"/>
              </a:rPr>
              <a:t>is a Historically Black Colleges and Universities (HBCU) and it holds the distinction of being the only HBCU outside of the continental United States</a:t>
            </a:r>
            <a:r>
              <a:rPr lang="en-US" sz="2000" dirty="0" smtClean="0">
                <a:latin typeface="Baskerville Old Face" pitchFamily="18" charset="0"/>
              </a:rPr>
              <a:t>.</a:t>
            </a:r>
            <a:endParaRPr lang="en-029" sz="2000" dirty="0" smtClean="0">
              <a:latin typeface="Baskerville Old Face" pitchFamily="18" charset="0"/>
            </a:endParaRPr>
          </a:p>
          <a:p>
            <a:pPr marL="285750" indent="-285750" algn="just">
              <a:buFont typeface="Wingdings" pitchFamily="2" charset="2"/>
              <a:buChar char="Ø"/>
            </a:pPr>
            <a:r>
              <a:rPr lang="en-029" sz="2000" dirty="0" smtClean="0">
                <a:latin typeface="Baskerville Old Face" pitchFamily="18" charset="0"/>
              </a:rPr>
              <a:t>Collections </a:t>
            </a:r>
            <a:r>
              <a:rPr lang="en-029" sz="2000" dirty="0">
                <a:latin typeface="Baskerville Old Face" pitchFamily="18" charset="0"/>
              </a:rPr>
              <a:t>consist of more than 80,500 bound volumes, 590,000 microforms and over 20,000 other items including maps, pictures and pamphlets. </a:t>
            </a:r>
            <a:r>
              <a:rPr lang="en-029" sz="2000" dirty="0" smtClean="0">
                <a:latin typeface="Baskerville Old Face" pitchFamily="18" charset="0"/>
              </a:rPr>
              <a:t> </a:t>
            </a:r>
          </a:p>
          <a:p>
            <a:pPr marL="285750" indent="-285750" algn="just">
              <a:buFont typeface="Wingdings" pitchFamily="2" charset="2"/>
              <a:buChar char="Ø"/>
            </a:pPr>
            <a:r>
              <a:rPr lang="en-029" sz="2000" dirty="0" smtClean="0">
                <a:latin typeface="Baskerville Old Face" pitchFamily="18" charset="0"/>
              </a:rPr>
              <a:t>Special </a:t>
            </a:r>
            <a:r>
              <a:rPr lang="en-029" sz="2000" dirty="0">
                <a:latin typeface="Baskerville Old Face" pitchFamily="18" charset="0"/>
              </a:rPr>
              <a:t>collections include the following:</a:t>
            </a:r>
          </a:p>
          <a:p>
            <a:pPr algn="just"/>
            <a:endParaRPr lang="en-029" sz="800" b="1" dirty="0" smtClean="0">
              <a:latin typeface="Baskerville Old Face" pitchFamily="18" charset="0"/>
            </a:endParaRPr>
          </a:p>
          <a:p>
            <a:pPr algn="just"/>
            <a:r>
              <a:rPr lang="en-029" sz="2000" b="1" dirty="0">
                <a:latin typeface="Baskerville Old Face" pitchFamily="18" charset="0"/>
              </a:rPr>
              <a:t> </a:t>
            </a:r>
            <a:r>
              <a:rPr lang="en-029" sz="2000" b="1" dirty="0" smtClean="0">
                <a:latin typeface="Baskerville Old Face" pitchFamily="18" charset="0"/>
              </a:rPr>
              <a:t>    Caribbean </a:t>
            </a:r>
            <a:r>
              <a:rPr lang="en-029" sz="2000" b="1" dirty="0">
                <a:latin typeface="Baskerville Old Face" pitchFamily="18" charset="0"/>
              </a:rPr>
              <a:t>Collection</a:t>
            </a:r>
            <a:r>
              <a:rPr lang="en-029" sz="2000" dirty="0">
                <a:latin typeface="Baskerville Old Face" pitchFamily="18" charset="0"/>
              </a:rPr>
              <a:t> - Materials pertaining to the civilization, history </a:t>
            </a:r>
            <a:r>
              <a:rPr lang="en-029" sz="2000" dirty="0" smtClean="0">
                <a:latin typeface="Baskerville Old Face" pitchFamily="18" charset="0"/>
              </a:rPr>
              <a:t>   </a:t>
            </a:r>
          </a:p>
          <a:p>
            <a:pPr algn="just"/>
            <a:r>
              <a:rPr lang="en-029" sz="2000" dirty="0">
                <a:latin typeface="Baskerville Old Face" pitchFamily="18" charset="0"/>
              </a:rPr>
              <a:t> </a:t>
            </a:r>
            <a:r>
              <a:rPr lang="en-029" sz="2000" dirty="0" smtClean="0">
                <a:latin typeface="Baskerville Old Face" pitchFamily="18" charset="0"/>
              </a:rPr>
              <a:t>    and literature </a:t>
            </a:r>
            <a:r>
              <a:rPr lang="en-029" sz="2000" dirty="0">
                <a:latin typeface="Baskerville Old Face" pitchFamily="18" charset="0"/>
              </a:rPr>
              <a:t>of the area. </a:t>
            </a:r>
          </a:p>
          <a:p>
            <a:pPr algn="just"/>
            <a:r>
              <a:rPr lang="en-029" sz="2000" b="1" dirty="0">
                <a:latin typeface="Baskerville Old Face" pitchFamily="18" charset="0"/>
              </a:rPr>
              <a:t> </a:t>
            </a:r>
            <a:r>
              <a:rPr lang="en-029" sz="2000" b="1" dirty="0" smtClean="0">
                <a:latin typeface="Baskerville Old Face" pitchFamily="18" charset="0"/>
              </a:rPr>
              <a:t>    Melchior </a:t>
            </a:r>
            <a:r>
              <a:rPr lang="en-029" sz="2000" b="1" dirty="0">
                <a:latin typeface="Baskerville Old Face" pitchFamily="18" charset="0"/>
              </a:rPr>
              <a:t>Center for Recent History</a:t>
            </a:r>
            <a:r>
              <a:rPr lang="en-029" sz="2000" dirty="0">
                <a:latin typeface="Baskerville Old Face" pitchFamily="18" charset="0"/>
              </a:rPr>
              <a:t> - Books, papers, pictures and other </a:t>
            </a:r>
            <a:r>
              <a:rPr lang="en-029" sz="2000" dirty="0" smtClean="0">
                <a:latin typeface="Baskerville Old Face" pitchFamily="18" charset="0"/>
              </a:rPr>
              <a:t> </a:t>
            </a:r>
          </a:p>
          <a:p>
            <a:pPr algn="just"/>
            <a:r>
              <a:rPr lang="en-029" sz="2000" dirty="0">
                <a:latin typeface="Baskerville Old Face" pitchFamily="18" charset="0"/>
              </a:rPr>
              <a:t> </a:t>
            </a:r>
            <a:r>
              <a:rPr lang="en-029" sz="2000" dirty="0" smtClean="0">
                <a:latin typeface="Baskerville Old Face" pitchFamily="18" charset="0"/>
              </a:rPr>
              <a:t>    material about </a:t>
            </a:r>
            <a:r>
              <a:rPr lang="en-029" sz="2000" dirty="0">
                <a:latin typeface="Baskerville Old Face" pitchFamily="18" charset="0"/>
              </a:rPr>
              <a:t>the recent history of the Virgin </a:t>
            </a:r>
            <a:r>
              <a:rPr lang="en-029" sz="2000" dirty="0" smtClean="0">
                <a:latin typeface="Baskerville Old Face" pitchFamily="18" charset="0"/>
              </a:rPr>
              <a:t>Islands from the 1900s to    </a:t>
            </a:r>
          </a:p>
          <a:p>
            <a:pPr algn="just"/>
            <a:r>
              <a:rPr lang="en-029" sz="2000" dirty="0">
                <a:latin typeface="Baskerville Old Face" pitchFamily="18" charset="0"/>
              </a:rPr>
              <a:t> </a:t>
            </a:r>
            <a:r>
              <a:rPr lang="en-029" sz="2000" dirty="0" smtClean="0">
                <a:latin typeface="Baskerville Old Face" pitchFamily="18" charset="0"/>
              </a:rPr>
              <a:t>    present. </a:t>
            </a:r>
          </a:p>
          <a:p>
            <a:pPr algn="just"/>
            <a:r>
              <a:rPr lang="en-029" sz="2000" b="1" dirty="0" smtClean="0">
                <a:solidFill>
                  <a:schemeClr val="bg1"/>
                </a:solidFill>
                <a:latin typeface="Baskerville Old Face" pitchFamily="18" charset="0"/>
              </a:rPr>
              <a:t>     </a:t>
            </a:r>
            <a:endParaRPr lang="en-029" sz="2000" dirty="0">
              <a:solidFill>
                <a:schemeClr val="bg1"/>
              </a:solidFill>
              <a:latin typeface="Baskerville Old Face" pitchFamily="18" charset="0"/>
            </a:endParaRPr>
          </a:p>
        </p:txBody>
      </p:sp>
    </p:spTree>
    <p:extLst>
      <p:ext uri="{BB962C8B-B14F-4D97-AF65-F5344CB8AC3E}">
        <p14:creationId xmlns:p14="http://schemas.microsoft.com/office/powerpoint/2010/main" val="9144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threePt" dir="t"/>
            </a:scene3d>
            <a:sp3d extrusionH="57150">
              <a:bevelT w="38100" h="38100"/>
            </a:sp3d>
          </a:bodyPr>
          <a:lstStyle/>
          <a:p>
            <a:r>
              <a:rPr lang="en-029" sz="4000" dirty="0" smtClean="0">
                <a:latin typeface="Arnprior" pitchFamily="2" charset="0"/>
              </a:rPr>
              <a:t>PROJECT GOALS</a:t>
            </a:r>
            <a:endParaRPr lang="en-029" sz="4000" dirty="0">
              <a:latin typeface="Arnprior" pitchFamily="2" charset="0"/>
            </a:endParaRPr>
          </a:p>
        </p:txBody>
      </p:sp>
      <p:sp>
        <p:nvSpPr>
          <p:cNvPr id="4" name="TextBox 3"/>
          <p:cNvSpPr txBox="1"/>
          <p:nvPr/>
        </p:nvSpPr>
        <p:spPr>
          <a:xfrm>
            <a:off x="838200" y="1752600"/>
            <a:ext cx="7696200" cy="2308324"/>
          </a:xfrm>
          <a:prstGeom prst="rect">
            <a:avLst/>
          </a:prstGeom>
          <a:noFill/>
        </p:spPr>
        <p:txBody>
          <a:bodyPr wrap="square" rtlCol="0">
            <a:spAutoFit/>
          </a:bodyPr>
          <a:lstStyle/>
          <a:p>
            <a:pPr marL="285750" indent="-285750">
              <a:buFont typeface="Wingdings" pitchFamily="2" charset="2"/>
              <a:buChar char="Ø"/>
            </a:pPr>
            <a:r>
              <a:rPr lang="en-029" sz="3600" dirty="0" smtClean="0">
                <a:latin typeface="Baskerville Old Face" pitchFamily="18" charset="0"/>
              </a:rPr>
              <a:t>Prevention/Reduce Loss </a:t>
            </a:r>
          </a:p>
          <a:p>
            <a:pPr marL="285750" indent="-285750">
              <a:buFont typeface="Wingdings" pitchFamily="2" charset="2"/>
              <a:buChar char="Ø"/>
            </a:pPr>
            <a:r>
              <a:rPr lang="en-029" sz="3600" dirty="0" smtClean="0">
                <a:latin typeface="Baskerville Old Face" pitchFamily="18" charset="0"/>
              </a:rPr>
              <a:t>Planning</a:t>
            </a:r>
          </a:p>
          <a:p>
            <a:pPr marL="285750" indent="-285750">
              <a:buFont typeface="Wingdings" pitchFamily="2" charset="2"/>
              <a:buChar char="Ø"/>
            </a:pPr>
            <a:r>
              <a:rPr lang="en-029" sz="3600" dirty="0" smtClean="0">
                <a:latin typeface="Baskerville Old Face" pitchFamily="18" charset="0"/>
              </a:rPr>
              <a:t>Response &amp; Recovery Procedures</a:t>
            </a:r>
          </a:p>
          <a:p>
            <a:pPr marL="285750" indent="-285750">
              <a:buFont typeface="Wingdings" pitchFamily="2" charset="2"/>
              <a:buChar char="Ø"/>
            </a:pPr>
            <a:r>
              <a:rPr lang="en-029" sz="3600" dirty="0" smtClean="0">
                <a:latin typeface="Baskerville Old Face" pitchFamily="18" charset="0"/>
              </a:rPr>
              <a:t>Continuation of Library Resources</a:t>
            </a:r>
            <a:endParaRPr lang="en-029" sz="3600" dirty="0">
              <a:latin typeface="Baskerville Old Face" pitchFamily="18" charset="0"/>
            </a:endParaRPr>
          </a:p>
        </p:txBody>
      </p:sp>
    </p:spTree>
    <p:extLst>
      <p:ext uri="{BB962C8B-B14F-4D97-AF65-F5344CB8AC3E}">
        <p14:creationId xmlns:p14="http://schemas.microsoft.com/office/powerpoint/2010/main" val="33863706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42" y="76201"/>
            <a:ext cx="8066058" cy="1056620"/>
          </a:xfrm>
        </p:spPr>
        <p:txBody>
          <a:bodyPr>
            <a:normAutofit/>
            <a:scene3d>
              <a:camera prst="orthographicFront"/>
              <a:lightRig rig="threePt" dir="t"/>
            </a:scene3d>
            <a:sp3d extrusionH="57150">
              <a:bevelT w="57150" h="38100" prst="artDeco"/>
            </a:sp3d>
          </a:bodyPr>
          <a:lstStyle/>
          <a:p>
            <a:r>
              <a:rPr lang="en-029" sz="4000" b="1" dirty="0" smtClean="0">
                <a:latin typeface="Arnprior" pitchFamily="2" charset="0"/>
              </a:rPr>
              <a:t>HURRICANE HUGO ‘89</a:t>
            </a:r>
            <a:endParaRPr lang="en-029" sz="4000" b="1" dirty="0">
              <a:latin typeface="Arnprior" pitchFamily="2" charset="0"/>
            </a:endParaRPr>
          </a:p>
        </p:txBody>
      </p:sp>
      <p:pic>
        <p:nvPicPr>
          <p:cNvPr id="5" name="Picture 2" descr="C:\Sherna Photos\Scan0015.tif"/>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666403" y="2647445"/>
            <a:ext cx="3620193" cy="24314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7" name="Picture 3" descr="LibraryHurricaneHugo"/>
          <p:cNvPicPr>
            <a:picLocks noChangeAspect="1" noChangeArrowheads="1"/>
          </p:cNvPicPr>
          <p:nvPr/>
        </p:nvPicPr>
        <p:blipFill>
          <a:blip r:embed="rId3" cstate="print">
            <a:extLst>
              <a:ext uri="{28A0092B-C50C-407E-A947-70E740481C1C}">
                <a14:useLocalDpi xmlns:a14="http://schemas.microsoft.com/office/drawing/2010/main" val="0"/>
              </a:ext>
            </a:extLst>
          </a:blip>
          <a:srcRect l="385" r="52794" b="45898"/>
          <a:stretch>
            <a:fillRect/>
          </a:stretch>
        </p:blipFill>
        <p:spPr bwMode="auto">
          <a:xfrm rot="5400000">
            <a:off x="6521918" y="4321084"/>
            <a:ext cx="2012385" cy="30166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31" name="Picture 7" descr="hugo cleanup4 (4)"/>
          <p:cNvPicPr>
            <a:picLocks noChangeAspect="1" noChangeArrowheads="1"/>
          </p:cNvPicPr>
          <p:nvPr/>
        </p:nvPicPr>
        <p:blipFill>
          <a:blip r:embed="rId4" cstate="print">
            <a:extLst>
              <a:ext uri="{28A0092B-C50C-407E-A947-70E740481C1C}">
                <a14:useLocalDpi xmlns:a14="http://schemas.microsoft.com/office/drawing/2010/main" val="0"/>
              </a:ext>
            </a:extLst>
          </a:blip>
          <a:srcRect l="17685" t="8412" r="15955" b="59335"/>
          <a:stretch>
            <a:fillRect/>
          </a:stretch>
        </p:blipFill>
        <p:spPr bwMode="auto">
          <a:xfrm>
            <a:off x="100976" y="4587593"/>
            <a:ext cx="3429711" cy="2133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32" name="Picture 8" descr="hugo cleanup (3)"/>
          <p:cNvPicPr>
            <a:picLocks noChangeAspect="1" noChangeArrowheads="1"/>
          </p:cNvPicPr>
          <p:nvPr/>
        </p:nvPicPr>
        <p:blipFill>
          <a:blip r:embed="rId5" cstate="print">
            <a:extLst>
              <a:ext uri="{28A0092B-C50C-407E-A947-70E740481C1C}">
                <a14:useLocalDpi xmlns:a14="http://schemas.microsoft.com/office/drawing/2010/main" val="0"/>
              </a:ext>
            </a:extLst>
          </a:blip>
          <a:srcRect l="15379" t="2249" r="18837" b="63611"/>
          <a:stretch>
            <a:fillRect/>
          </a:stretch>
        </p:blipFill>
        <p:spPr bwMode="auto">
          <a:xfrm>
            <a:off x="0" y="1524000"/>
            <a:ext cx="3134440" cy="20835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33" name="Picture 9" descr="hugo cleanup (3)"/>
          <p:cNvPicPr>
            <a:picLocks noChangeAspect="1" noChangeArrowheads="1"/>
          </p:cNvPicPr>
          <p:nvPr/>
        </p:nvPicPr>
        <p:blipFill>
          <a:blip r:embed="rId6" cstate="print">
            <a:extLst>
              <a:ext uri="{28A0092B-C50C-407E-A947-70E740481C1C}">
                <a14:useLocalDpi xmlns:a14="http://schemas.microsoft.com/office/drawing/2010/main" val="0"/>
              </a:ext>
            </a:extLst>
          </a:blip>
          <a:srcRect l="18646" t="50110" r="13263" b="15002"/>
          <a:stretch>
            <a:fillRect/>
          </a:stretch>
        </p:blipFill>
        <p:spPr bwMode="auto">
          <a:xfrm>
            <a:off x="5959316" y="1419122"/>
            <a:ext cx="3019593" cy="1981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2" name="Picture 8" descr="after hugo7 (2)"/>
          <p:cNvPicPr>
            <a:picLocks noChangeAspect="1" noChangeArrowheads="1"/>
          </p:cNvPicPr>
          <p:nvPr/>
        </p:nvPicPr>
        <p:blipFill>
          <a:blip r:embed="rId7" cstate="print">
            <a:extLst>
              <a:ext uri="{28A0092B-C50C-407E-A947-70E740481C1C}">
                <a14:useLocalDpi xmlns:a14="http://schemas.microsoft.com/office/drawing/2010/main" val="0"/>
              </a:ext>
            </a:extLst>
          </a:blip>
          <a:srcRect l="30565" t="10837" r="24220" b="36789"/>
          <a:stretch>
            <a:fillRect/>
          </a:stretch>
        </p:blipFill>
        <p:spPr bwMode="auto">
          <a:xfrm>
            <a:off x="7152885" y="2819400"/>
            <a:ext cx="1699763" cy="247967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3" name="Picture 7" descr="http://pmm.nasa.gov/sites/default/files/imageGallery/hurricane_depth.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8676"/>
          <a:stretch/>
        </p:blipFill>
        <p:spPr bwMode="auto">
          <a:xfrm>
            <a:off x="2438400" y="795302"/>
            <a:ext cx="4191000" cy="1202815"/>
          </a:xfrm>
          <a:prstGeom prst="rect">
            <a:avLst/>
          </a:prstGeom>
          <a:ln>
            <a:noFill/>
          </a:ln>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1172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09" y="152400"/>
            <a:ext cx="8229600" cy="914400"/>
          </a:xfrm>
        </p:spPr>
        <p:txBody>
          <a:bodyPr>
            <a:normAutofit/>
            <a:scene3d>
              <a:camera prst="orthographicFront"/>
              <a:lightRig rig="threePt" dir="t"/>
            </a:scene3d>
            <a:sp3d extrusionH="57150">
              <a:bevelT w="57150" h="38100" prst="artDeco"/>
            </a:sp3d>
          </a:bodyPr>
          <a:lstStyle/>
          <a:p>
            <a:r>
              <a:rPr lang="en-029" sz="4000" b="1" dirty="0">
                <a:latin typeface="Arnprior" pitchFamily="2" charset="0"/>
              </a:rPr>
              <a:t>HURRICANE HUGO </a:t>
            </a:r>
            <a:r>
              <a:rPr lang="en-029" sz="4000" b="1" dirty="0" smtClean="0">
                <a:latin typeface="Arnprior" pitchFamily="2" charset="0"/>
              </a:rPr>
              <a:t>’89 </a:t>
            </a:r>
            <a:r>
              <a:rPr lang="en-029" sz="3200" b="1" dirty="0" smtClean="0">
                <a:latin typeface="Arnprior" pitchFamily="2" charset="0"/>
              </a:rPr>
              <a:t>contd</a:t>
            </a:r>
            <a:r>
              <a:rPr lang="en-029" sz="3200" b="1" dirty="0">
                <a:latin typeface="Arnprior" pitchFamily="2" charset="0"/>
              </a:rPr>
              <a:t>.</a:t>
            </a:r>
            <a:endParaRPr lang="en-029" sz="3200" dirty="0"/>
          </a:p>
        </p:txBody>
      </p:sp>
      <p:pic>
        <p:nvPicPr>
          <p:cNvPr id="2050" name="Picture 2" descr="after hugo10 (2)"/>
          <p:cNvPicPr>
            <a:picLocks noChangeAspect="1" noChangeArrowheads="1"/>
          </p:cNvPicPr>
          <p:nvPr/>
        </p:nvPicPr>
        <p:blipFill>
          <a:blip r:embed="rId2" cstate="print">
            <a:extLst>
              <a:ext uri="{28A0092B-C50C-407E-A947-70E740481C1C}">
                <a14:useLocalDpi xmlns:a14="http://schemas.microsoft.com/office/drawing/2010/main" val="0"/>
              </a:ext>
            </a:extLst>
          </a:blip>
          <a:srcRect l="18454" t="64664" r="14990" b="1797"/>
          <a:stretch>
            <a:fillRect/>
          </a:stretch>
        </p:blipFill>
        <p:spPr bwMode="auto">
          <a:xfrm>
            <a:off x="0" y="1126343"/>
            <a:ext cx="3566504" cy="23026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2053" name="Picture 5" descr="after hugo8 (2)"/>
          <p:cNvPicPr>
            <a:picLocks noChangeAspect="1" noChangeArrowheads="1"/>
          </p:cNvPicPr>
          <p:nvPr/>
        </p:nvPicPr>
        <p:blipFill>
          <a:blip r:embed="rId3" cstate="print">
            <a:extLst>
              <a:ext uri="{28A0092B-C50C-407E-A947-70E740481C1C}">
                <a14:useLocalDpi xmlns:a14="http://schemas.microsoft.com/office/drawing/2010/main" val="0"/>
              </a:ext>
            </a:extLst>
          </a:blip>
          <a:srcRect l="28831" t="19080" r="27103" b="27631"/>
          <a:stretch>
            <a:fillRect/>
          </a:stretch>
        </p:blipFill>
        <p:spPr bwMode="auto">
          <a:xfrm>
            <a:off x="6754581" y="838199"/>
            <a:ext cx="2021052" cy="30773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2060" name="Picture 12" descr="after hugo6 (2)"/>
          <p:cNvPicPr>
            <a:picLocks noChangeAspect="1" noChangeArrowheads="1"/>
          </p:cNvPicPr>
          <p:nvPr/>
        </p:nvPicPr>
        <p:blipFill>
          <a:blip r:embed="rId4" cstate="print">
            <a:extLst>
              <a:ext uri="{28A0092B-C50C-407E-A947-70E740481C1C}">
                <a14:useLocalDpi xmlns:a14="http://schemas.microsoft.com/office/drawing/2010/main" val="0"/>
              </a:ext>
            </a:extLst>
          </a:blip>
          <a:srcRect l="32101" t="18011" r="23640" b="29308"/>
          <a:stretch>
            <a:fillRect/>
          </a:stretch>
        </p:blipFill>
        <p:spPr bwMode="auto">
          <a:xfrm>
            <a:off x="7134532" y="4191000"/>
            <a:ext cx="1641101" cy="245996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2061"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42323" y="3948504"/>
            <a:ext cx="3096406" cy="20573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2062" name="Picture 14" descr="hugo cleanup2 (8)"/>
          <p:cNvPicPr>
            <a:picLocks noChangeAspect="1" noChangeArrowheads="1"/>
          </p:cNvPicPr>
          <p:nvPr/>
        </p:nvPicPr>
        <p:blipFill>
          <a:blip r:embed="rId6" cstate="print">
            <a:extLst>
              <a:ext uri="{28A0092B-C50C-407E-A947-70E740481C1C}">
                <a14:useLocalDpi xmlns:a14="http://schemas.microsoft.com/office/drawing/2010/main" val="0"/>
              </a:ext>
            </a:extLst>
          </a:blip>
          <a:srcRect l="15378" t="4807" r="16147" b="59035"/>
          <a:stretch>
            <a:fillRect/>
          </a:stretch>
        </p:blipFill>
        <p:spPr bwMode="auto">
          <a:xfrm>
            <a:off x="3352800" y="4917245"/>
            <a:ext cx="2658074" cy="179494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2063" name="Picture 15" descr="hugo cleanup4 (4)"/>
          <p:cNvPicPr>
            <a:picLocks noChangeAspect="1" noChangeArrowheads="1"/>
          </p:cNvPicPr>
          <p:nvPr/>
        </p:nvPicPr>
        <p:blipFill>
          <a:blip r:embed="rId7" cstate="print">
            <a:extLst>
              <a:ext uri="{28A0092B-C50C-407E-A947-70E740481C1C}">
                <a14:useLocalDpi xmlns:a14="http://schemas.microsoft.com/office/drawing/2010/main" val="0"/>
              </a:ext>
            </a:extLst>
          </a:blip>
          <a:srcRect l="16724" t="55881" r="15186" b="9764"/>
          <a:stretch>
            <a:fillRect/>
          </a:stretch>
        </p:blipFill>
        <p:spPr bwMode="auto">
          <a:xfrm>
            <a:off x="2039445" y="1838099"/>
            <a:ext cx="4927929" cy="31818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 name="Picture 7" descr="http://pmm.nasa.gov/sites/default/files/imageGallery/hurricane_depth.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8676"/>
          <a:stretch/>
        </p:blipFill>
        <p:spPr bwMode="auto">
          <a:xfrm>
            <a:off x="2776374" y="762000"/>
            <a:ext cx="4191000" cy="1202815"/>
          </a:xfrm>
          <a:prstGeom prst="rect">
            <a:avLst/>
          </a:prstGeom>
          <a:ln>
            <a:noFill/>
          </a:ln>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64680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8609" y="42070"/>
            <a:ext cx="8229600" cy="914400"/>
          </a:xfrm>
          <a:prstGeom prst="rect">
            <a:avLst/>
          </a:prstGeom>
        </p:spPr>
        <p:txBody>
          <a:bodyPr vert="horz" lIns="91440" tIns="45720" rIns="91440" bIns="45720" rtlCol="0" anchor="ctr">
            <a:normAutofit/>
            <a:scene3d>
              <a:camera prst="orthographicFront"/>
              <a:lightRig rig="threePt" dir="t"/>
            </a:scene3d>
            <a:sp3d extrusionH="57150">
              <a:bevelT w="57150" h="38100" prst="artDeco"/>
            </a:sp3d>
          </a:bodyPr>
          <a:lstStyle>
            <a:lvl1pPr algn="ctr" defTabSz="914400" rtl="0" eaLnBrk="1" latinLnBrk="0" hangingPunct="1">
              <a:spcBef>
                <a:spcPct val="0"/>
              </a:spcBef>
              <a:buNone/>
              <a:defRPr sz="4400" kern="1200">
                <a:solidFill>
                  <a:srgbClr val="FF6600"/>
                </a:solidFill>
                <a:latin typeface="+mj-lt"/>
                <a:ea typeface="+mj-ea"/>
                <a:cs typeface="+mj-cs"/>
              </a:defRPr>
            </a:lvl1pPr>
          </a:lstStyle>
          <a:p>
            <a:r>
              <a:rPr lang="en-029" sz="4000" b="1" dirty="0" smtClean="0">
                <a:latin typeface="Arnprior" pitchFamily="2" charset="0"/>
              </a:rPr>
              <a:t>HURRICANE HUGO ’89 </a:t>
            </a:r>
            <a:r>
              <a:rPr lang="en-029" sz="3200" b="1" dirty="0" smtClean="0">
                <a:latin typeface="Arnprior" pitchFamily="2" charset="0"/>
              </a:rPr>
              <a:t>contd.</a:t>
            </a:r>
            <a:endParaRPr lang="en-029" sz="3200" dirty="0"/>
          </a:p>
        </p:txBody>
      </p:sp>
      <p:pic>
        <p:nvPicPr>
          <p:cNvPr id="1027" name="Picture 3" descr="after hugo9 (4)"/>
          <p:cNvPicPr>
            <a:picLocks noChangeAspect="1" noChangeArrowheads="1"/>
          </p:cNvPicPr>
          <p:nvPr/>
        </p:nvPicPr>
        <p:blipFill>
          <a:blip r:embed="rId2" cstate="print">
            <a:extLst>
              <a:ext uri="{28A0092B-C50C-407E-A947-70E740481C1C}">
                <a14:useLocalDpi xmlns:a14="http://schemas.microsoft.com/office/drawing/2010/main" val="0"/>
              </a:ext>
            </a:extLst>
          </a:blip>
          <a:srcRect l="14160" t="50267" r="11845" b="8926"/>
          <a:stretch>
            <a:fillRect/>
          </a:stretch>
        </p:blipFill>
        <p:spPr bwMode="auto">
          <a:xfrm>
            <a:off x="47372" y="756082"/>
            <a:ext cx="4420526" cy="31242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29" name="Picture 5" descr="after hugo5 (4)"/>
          <p:cNvPicPr>
            <a:picLocks noChangeAspect="1" noChangeArrowheads="1"/>
          </p:cNvPicPr>
          <p:nvPr/>
        </p:nvPicPr>
        <p:blipFill>
          <a:blip r:embed="rId3" cstate="print">
            <a:extLst>
              <a:ext uri="{28A0092B-C50C-407E-A947-70E740481C1C}">
                <a14:useLocalDpi xmlns:a14="http://schemas.microsoft.com/office/drawing/2010/main" val="0"/>
              </a:ext>
            </a:extLst>
          </a:blip>
          <a:srcRect l="32407" t="12866" r="21785" b="32870"/>
          <a:stretch>
            <a:fillRect/>
          </a:stretch>
        </p:blipFill>
        <p:spPr bwMode="auto">
          <a:xfrm>
            <a:off x="3806837" y="2868227"/>
            <a:ext cx="2446577" cy="364925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30" name="Picture 6" descr="after hugo2 (5)"/>
          <p:cNvPicPr>
            <a:picLocks noChangeAspect="1" noChangeArrowheads="1"/>
          </p:cNvPicPr>
          <p:nvPr/>
        </p:nvPicPr>
        <p:blipFill>
          <a:blip r:embed="rId4" cstate="print">
            <a:extLst>
              <a:ext uri="{28A0092B-C50C-407E-A947-70E740481C1C}">
                <a14:useLocalDpi xmlns:a14="http://schemas.microsoft.com/office/drawing/2010/main" val="0"/>
              </a:ext>
            </a:extLst>
          </a:blip>
          <a:srcRect l="31317" t="22771" r="21922" b="22771"/>
          <a:stretch>
            <a:fillRect/>
          </a:stretch>
        </p:blipFill>
        <p:spPr bwMode="auto">
          <a:xfrm>
            <a:off x="6354402" y="3138051"/>
            <a:ext cx="2285999" cy="34068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31" name="Picture 7" descr="after hug03 (5)"/>
          <p:cNvPicPr>
            <a:picLocks noChangeAspect="1" noChangeArrowheads="1"/>
          </p:cNvPicPr>
          <p:nvPr/>
        </p:nvPicPr>
        <p:blipFill>
          <a:blip r:embed="rId5" cstate="print">
            <a:extLst>
              <a:ext uri="{28A0092B-C50C-407E-A947-70E740481C1C}">
                <a14:useLocalDpi xmlns:a14="http://schemas.microsoft.com/office/drawing/2010/main" val="0"/>
              </a:ext>
            </a:extLst>
          </a:blip>
          <a:srcRect l="17293" t="60876" r="12663"/>
          <a:stretch>
            <a:fillRect/>
          </a:stretch>
        </p:blipFill>
        <p:spPr bwMode="auto">
          <a:xfrm>
            <a:off x="152400" y="3748389"/>
            <a:ext cx="3976910" cy="2796466"/>
          </a:xfrm>
          <a:prstGeom prst="rect">
            <a:avLst/>
          </a:prstGeom>
          <a:ln>
            <a:noFill/>
          </a:ln>
          <a:effectLst>
            <a:outerShdw dist="35921" dir="2700000" algn="ctr" rotWithShape="0">
              <a:srgbClr val="EEECE1"/>
            </a:outerShdw>
            <a:softEdge rad="317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32" name="Picture 8" descr="after hugo (5)"/>
          <p:cNvPicPr>
            <a:picLocks noChangeAspect="1" noChangeArrowheads="1"/>
          </p:cNvPicPr>
          <p:nvPr/>
        </p:nvPicPr>
        <p:blipFill>
          <a:blip r:embed="rId6" cstate="print">
            <a:extLst>
              <a:ext uri="{28A0092B-C50C-407E-A947-70E740481C1C}">
                <a14:useLocalDpi xmlns:a14="http://schemas.microsoft.com/office/drawing/2010/main" val="0"/>
              </a:ext>
            </a:extLst>
          </a:blip>
          <a:srcRect l="18518" t="56606" r="12390" b="7448"/>
          <a:stretch>
            <a:fillRect/>
          </a:stretch>
        </p:blipFill>
        <p:spPr bwMode="auto">
          <a:xfrm>
            <a:off x="2900614" y="946113"/>
            <a:ext cx="3352800" cy="2231529"/>
          </a:xfrm>
          <a:prstGeom prst="rect">
            <a:avLst/>
          </a:prstGeom>
          <a:noFill/>
          <a:ln>
            <a:noFill/>
          </a:ln>
          <a:effectLst>
            <a:outerShdw dist="35921" dir="2700000" algn="ctr" rotWithShape="0">
              <a:srgbClr val="EEECE1"/>
            </a:outerShdw>
            <a:softEdge rad="317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33" name="Picture 9" descr="after hugo (5)"/>
          <p:cNvPicPr>
            <a:picLocks noChangeAspect="1" noChangeArrowheads="1"/>
          </p:cNvPicPr>
          <p:nvPr/>
        </p:nvPicPr>
        <p:blipFill>
          <a:blip r:embed="rId7" cstate="print">
            <a:extLst>
              <a:ext uri="{28A0092B-C50C-407E-A947-70E740481C1C}">
                <a14:useLocalDpi xmlns:a14="http://schemas.microsoft.com/office/drawing/2010/main" val="0"/>
              </a:ext>
            </a:extLst>
          </a:blip>
          <a:srcRect l="20015" t="6808" r="10756" b="57671"/>
          <a:stretch>
            <a:fillRect/>
          </a:stretch>
        </p:blipFill>
        <p:spPr bwMode="auto">
          <a:xfrm>
            <a:off x="6034310" y="1124244"/>
            <a:ext cx="3109690" cy="2041180"/>
          </a:xfrm>
          <a:prstGeom prst="rect">
            <a:avLst/>
          </a:prstGeom>
          <a:noFill/>
          <a:ln>
            <a:noFill/>
          </a:ln>
          <a:effectLst>
            <a:outerShdw dist="35921" dir="2700000" algn="ctr" rotWithShape="0">
              <a:srgbClr val="EEECE1"/>
            </a:outerShdw>
            <a:softEdge rad="317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39461905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threePt" dir="t"/>
            </a:scene3d>
            <a:sp3d extrusionH="57150">
              <a:bevelT w="57150" h="38100" prst="artDeco"/>
            </a:sp3d>
          </a:bodyPr>
          <a:lstStyle/>
          <a:p>
            <a:r>
              <a:rPr lang="en-029" sz="3600" dirty="0" smtClean="0">
                <a:latin typeface="Wide Latin" pitchFamily="18" charset="0"/>
              </a:rPr>
              <a:t>Process</a:t>
            </a:r>
            <a:endParaRPr lang="en-029" sz="3600" dirty="0">
              <a:latin typeface="Wide Latin" pitchFamily="18" charset="0"/>
            </a:endParaRPr>
          </a:p>
        </p:txBody>
      </p:sp>
      <p:sp>
        <p:nvSpPr>
          <p:cNvPr id="4" name="TextBox 3"/>
          <p:cNvSpPr txBox="1"/>
          <p:nvPr/>
        </p:nvSpPr>
        <p:spPr>
          <a:xfrm>
            <a:off x="609600" y="1905000"/>
            <a:ext cx="7924800" cy="3262432"/>
          </a:xfrm>
          <a:prstGeom prst="rect">
            <a:avLst/>
          </a:prstGeom>
          <a:noFill/>
        </p:spPr>
        <p:txBody>
          <a:bodyPr wrap="square" rtlCol="0">
            <a:spAutoFit/>
          </a:bodyPr>
          <a:lstStyle/>
          <a:p>
            <a:pPr marL="285750" indent="-285750">
              <a:buFont typeface="Arial" pitchFamily="34" charset="0"/>
              <a:buChar char="•"/>
            </a:pPr>
            <a:r>
              <a:rPr lang="en-029" sz="2800" dirty="0" smtClean="0">
                <a:solidFill>
                  <a:schemeClr val="bg1"/>
                </a:solidFill>
                <a:latin typeface="Arnprior" pitchFamily="2" charset="0"/>
              </a:rPr>
              <a:t>Form Disaster Preparedness Committee</a:t>
            </a:r>
          </a:p>
          <a:p>
            <a:endParaRPr lang="en-029" sz="1200" dirty="0" smtClean="0">
              <a:solidFill>
                <a:schemeClr val="bg1"/>
              </a:solidFill>
              <a:latin typeface="Arnprior" pitchFamily="2" charset="0"/>
            </a:endParaRPr>
          </a:p>
          <a:p>
            <a:pPr marL="285750" indent="-285750">
              <a:buFont typeface="Arial" pitchFamily="34" charset="0"/>
              <a:buChar char="•"/>
            </a:pPr>
            <a:r>
              <a:rPr lang="en-029" sz="2800" dirty="0">
                <a:solidFill>
                  <a:schemeClr val="bg1"/>
                </a:solidFill>
                <a:latin typeface="Arnprior" pitchFamily="2" charset="0"/>
              </a:rPr>
              <a:t>Attempt to </a:t>
            </a:r>
            <a:r>
              <a:rPr lang="en-029" sz="2800" dirty="0" smtClean="0">
                <a:solidFill>
                  <a:schemeClr val="bg1"/>
                </a:solidFill>
                <a:latin typeface="Arnprior" pitchFamily="2" charset="0"/>
              </a:rPr>
              <a:t>approach</a:t>
            </a:r>
          </a:p>
          <a:p>
            <a:endParaRPr lang="en-029" sz="1200" dirty="0" smtClean="0">
              <a:solidFill>
                <a:schemeClr val="bg1"/>
              </a:solidFill>
              <a:latin typeface="Arnprior" pitchFamily="2" charset="0"/>
            </a:endParaRPr>
          </a:p>
          <a:p>
            <a:pPr marL="285750" indent="-285750">
              <a:buFont typeface="Arial" pitchFamily="34" charset="0"/>
              <a:buChar char="•"/>
            </a:pPr>
            <a:r>
              <a:rPr lang="en-029" sz="2800" dirty="0" smtClean="0">
                <a:solidFill>
                  <a:schemeClr val="bg1"/>
                </a:solidFill>
                <a:latin typeface="Arnprior" pitchFamily="2" charset="0"/>
              </a:rPr>
              <a:t>Adjust timeline </a:t>
            </a:r>
          </a:p>
          <a:p>
            <a:endParaRPr lang="en-029" sz="1400" dirty="0" smtClean="0">
              <a:solidFill>
                <a:schemeClr val="bg1"/>
              </a:solidFill>
              <a:latin typeface="Arnprior" pitchFamily="2" charset="0"/>
            </a:endParaRPr>
          </a:p>
          <a:p>
            <a:pPr marL="285750" indent="-285750">
              <a:buFont typeface="Arial" pitchFamily="34" charset="0"/>
              <a:buChar char="•"/>
            </a:pPr>
            <a:r>
              <a:rPr lang="en-029" sz="2800" dirty="0" smtClean="0">
                <a:solidFill>
                  <a:schemeClr val="bg1"/>
                </a:solidFill>
                <a:latin typeface="Arnprior" pitchFamily="2" charset="0"/>
              </a:rPr>
              <a:t>Re-evaluate approach</a:t>
            </a:r>
          </a:p>
          <a:p>
            <a:endParaRPr lang="en-029" sz="2800" dirty="0">
              <a:solidFill>
                <a:schemeClr val="bg1"/>
              </a:solidFill>
              <a:latin typeface="Arial Black" pitchFamily="34" charset="0"/>
            </a:endParaRPr>
          </a:p>
        </p:txBody>
      </p:sp>
    </p:spTree>
    <p:extLst>
      <p:ext uri="{BB962C8B-B14F-4D97-AF65-F5344CB8AC3E}">
        <p14:creationId xmlns:p14="http://schemas.microsoft.com/office/powerpoint/2010/main" val="2455956058"/>
      </p:ext>
    </p:extLst>
  </p:cSld>
  <p:clrMapOvr>
    <a:masterClrMapping/>
  </p:clrMapOvr>
</p:sld>
</file>

<file path=ppt/theme/theme1.xml><?xml version="1.0" encoding="utf-8"?>
<a:theme xmlns:a="http://schemas.openxmlformats.org/drawingml/2006/main" name="Office Them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4BA4709-CC8D-4B03-9C5B-15C57A0212E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3183</TotalTime>
  <Words>369</Words>
  <Application>Microsoft Office PowerPoint</Application>
  <PresentationFormat>On-screen Show (4:3)</PresentationFormat>
  <Paragraphs>85</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 LIBRARY DISASTER PREPAREDNESS  &amp;  RECOVERY PLAN  </vt:lpstr>
      <vt:lpstr>OUTLINE</vt:lpstr>
      <vt:lpstr>ABSTRACT SUMMARY</vt:lpstr>
      <vt:lpstr>INTRODUCTION</vt:lpstr>
      <vt:lpstr>PROJECT GOALS</vt:lpstr>
      <vt:lpstr>HURRICANE HUGO ‘89</vt:lpstr>
      <vt:lpstr>HURRICANE HUGO ’89 contd.</vt:lpstr>
      <vt:lpstr>PowerPoint Presentation</vt:lpstr>
      <vt:lpstr>Process</vt:lpstr>
      <vt:lpstr>PowerPoint Presentation</vt:lpstr>
      <vt:lpstr>CHALLENGES</vt:lpstr>
      <vt:lpstr>OUTCOMES</vt:lpstr>
      <vt:lpstr>SUMMARY/CONCLUSION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LIBRARY DISASTER PLAN</dc:title>
  <dc:creator>Sherna Gumbs</dc:creator>
  <cp:lastModifiedBy>Sandra Phoenix</cp:lastModifiedBy>
  <cp:revision>158</cp:revision>
  <cp:lastPrinted>2012-11-07T13:44:14Z</cp:lastPrinted>
  <dcterms:created xsi:type="dcterms:W3CDTF">2012-02-21T13:54:07Z</dcterms:created>
  <dcterms:modified xsi:type="dcterms:W3CDTF">2012-11-07T13:49:02Z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TC300067639990</vt:lpwstr>
  </property>
</Properties>
</file>