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256" r:id="rId2"/>
    <p:sldId id="265" r:id="rId3"/>
    <p:sldId id="260" r:id="rId4"/>
    <p:sldId id="257" r:id="rId5"/>
    <p:sldId id="258" r:id="rId6"/>
    <p:sldId id="259" r:id="rId7"/>
    <p:sldId id="261" r:id="rId8"/>
    <p:sldId id="262" r:id="rId9"/>
    <p:sldId id="263" r:id="rId10"/>
    <p:sldId id="264"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4660"/>
  </p:normalViewPr>
  <p:slideViewPr>
    <p:cSldViewPr>
      <p:cViewPr>
        <p:scale>
          <a:sx n="65" d="100"/>
          <a:sy n="65" d="100"/>
        </p:scale>
        <p:origin x="-452"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39545-BF1D-4996-B71A-B2AE9483FABA}" type="datetimeFigureOut">
              <a:rPr lang="en-US" smtClean="0"/>
              <a:t>11/7/2012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DA318B-5377-4C51-BB44-D30F35ACB08C}" type="slidenum">
              <a:rPr lang="en-US" smtClean="0"/>
              <a:t>‹#›</a:t>
            </a:fld>
            <a:endParaRPr lang="en-US" dirty="0"/>
          </a:p>
        </p:txBody>
      </p:sp>
    </p:spTree>
    <p:extLst>
      <p:ext uri="{BB962C8B-B14F-4D97-AF65-F5344CB8AC3E}">
        <p14:creationId xmlns:p14="http://schemas.microsoft.com/office/powerpoint/2010/main" val="3313051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318B-5377-4C51-BB44-D30F35ACB08C}" type="slidenum">
              <a:rPr lang="en-US" smtClean="0"/>
              <a:t>4</a:t>
            </a:fld>
            <a:endParaRPr lang="en-US" dirty="0"/>
          </a:p>
        </p:txBody>
      </p:sp>
    </p:spTree>
    <p:extLst>
      <p:ext uri="{BB962C8B-B14F-4D97-AF65-F5344CB8AC3E}">
        <p14:creationId xmlns:p14="http://schemas.microsoft.com/office/powerpoint/2010/main" val="86265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a:t>
            </a:r>
            <a:r>
              <a:rPr lang="en-US" baseline="0" dirty="0" smtClean="0"/>
              <a:t> to right: Standing:  Provost Karl S. Wright, Ms. Marilyn Y. Gibbs, Library Director, Ms. Patricia Bradley, Weekend Reference Librarian</a:t>
            </a:r>
          </a:p>
          <a:p>
            <a:r>
              <a:rPr lang="en-US" baseline="0" dirty="0" smtClean="0"/>
              <a:t>Seated: Mrs. Jean B. Greene, Ms. Morgan Montgomery, Reference Librarian</a:t>
            </a:r>
            <a:endParaRPr lang="en-US" dirty="0"/>
          </a:p>
        </p:txBody>
      </p:sp>
      <p:sp>
        <p:nvSpPr>
          <p:cNvPr id="4" name="Slide Number Placeholder 3"/>
          <p:cNvSpPr>
            <a:spLocks noGrp="1"/>
          </p:cNvSpPr>
          <p:nvPr>
            <p:ph type="sldNum" sz="quarter" idx="10"/>
          </p:nvPr>
        </p:nvSpPr>
        <p:spPr/>
        <p:txBody>
          <a:bodyPr/>
          <a:lstStyle/>
          <a:p>
            <a:fld id="{66DA318B-5377-4C51-BB44-D30F35ACB08C}" type="slidenum">
              <a:rPr lang="en-US" smtClean="0"/>
              <a:t>12</a:t>
            </a:fld>
            <a:endParaRPr lang="en-US" dirty="0"/>
          </a:p>
        </p:txBody>
      </p:sp>
    </p:spTree>
    <p:extLst>
      <p:ext uri="{BB962C8B-B14F-4D97-AF65-F5344CB8AC3E}">
        <p14:creationId xmlns:p14="http://schemas.microsoft.com/office/powerpoint/2010/main" val="108413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318B-5377-4C51-BB44-D30F35ACB08C}" type="slidenum">
              <a:rPr lang="en-US" smtClean="0"/>
              <a:t>17</a:t>
            </a:fld>
            <a:endParaRPr lang="en-US" dirty="0"/>
          </a:p>
        </p:txBody>
      </p:sp>
    </p:spTree>
    <p:extLst>
      <p:ext uri="{BB962C8B-B14F-4D97-AF65-F5344CB8AC3E}">
        <p14:creationId xmlns:p14="http://schemas.microsoft.com/office/powerpoint/2010/main" val="1373255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318B-5377-4C51-BB44-D30F35ACB08C}" type="slidenum">
              <a:rPr lang="en-US" smtClean="0"/>
              <a:t>18</a:t>
            </a:fld>
            <a:endParaRPr lang="en-US" dirty="0"/>
          </a:p>
        </p:txBody>
      </p:sp>
    </p:spTree>
    <p:extLst>
      <p:ext uri="{BB962C8B-B14F-4D97-AF65-F5344CB8AC3E}">
        <p14:creationId xmlns:p14="http://schemas.microsoft.com/office/powerpoint/2010/main" val="2452389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945F594-DF32-4C04-847D-8C2E80AA390C}" type="datetimeFigureOut">
              <a:rPr lang="en-US" smtClean="0"/>
              <a:t>11/7/2012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88994A7-F9FB-482C-A872-4D54805E4AB4}"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45F594-DF32-4C04-847D-8C2E80AA390C}" type="datetimeFigureOut">
              <a:rPr lang="en-US" smtClean="0"/>
              <a:t>11/7/2012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8994A7-F9FB-482C-A872-4D54805E4AB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45F594-DF32-4C04-847D-8C2E80AA390C}" type="datetimeFigureOut">
              <a:rPr lang="en-US" smtClean="0"/>
              <a:t>11/7/2012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8994A7-F9FB-482C-A872-4D54805E4A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945F594-DF32-4C04-847D-8C2E80AA390C}" type="datetimeFigureOut">
              <a:rPr lang="en-US" smtClean="0"/>
              <a:t>11/7/2012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8994A7-F9FB-482C-A872-4D54805E4AB4}"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945F594-DF32-4C04-847D-8C2E80AA390C}" type="datetimeFigureOut">
              <a:rPr lang="en-US" smtClean="0"/>
              <a:t>11/7/2012</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088994A7-F9FB-482C-A872-4D54805E4AB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945F594-DF32-4C04-847D-8C2E80AA390C}" type="datetimeFigureOut">
              <a:rPr lang="en-US" smtClean="0"/>
              <a:t>11/7/2012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8994A7-F9FB-482C-A872-4D54805E4AB4}"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945F594-DF32-4C04-847D-8C2E80AA390C}" type="datetimeFigureOut">
              <a:rPr lang="en-US" smtClean="0"/>
              <a:t>11/7/2012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8994A7-F9FB-482C-A872-4D54805E4AB4}"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945F594-DF32-4C04-847D-8C2E80AA390C}" type="datetimeFigureOut">
              <a:rPr lang="en-US" smtClean="0"/>
              <a:t>11/7/2012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8994A7-F9FB-482C-A872-4D54805E4AB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5F594-DF32-4C04-847D-8C2E80AA390C}" type="datetimeFigureOut">
              <a:rPr lang="en-US" smtClean="0"/>
              <a:t>11/7/2012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8994A7-F9FB-482C-A872-4D54805E4AB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945F594-DF32-4C04-847D-8C2E80AA390C}" type="datetimeFigureOut">
              <a:rPr lang="en-US" smtClean="0"/>
              <a:t>11/7/2012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8994A7-F9FB-482C-A872-4D54805E4AB4}"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945F594-DF32-4C04-847D-8C2E80AA390C}" type="datetimeFigureOut">
              <a:rPr lang="en-US" smtClean="0"/>
              <a:t>11/7/2012</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088994A7-F9FB-482C-A872-4D54805E4AB4}"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945F594-DF32-4C04-847D-8C2E80AA390C}" type="datetimeFigureOut">
              <a:rPr lang="en-US" smtClean="0"/>
              <a:t>11/7/2012</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88994A7-F9FB-482C-A872-4D54805E4AB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352800"/>
            <a:ext cx="8229600" cy="1219200"/>
          </a:xfrm>
        </p:spPr>
        <p:txBody>
          <a:bodyPr>
            <a:normAutofit fontScale="92500" lnSpcReduction="20000"/>
          </a:bodyPr>
          <a:lstStyle/>
          <a:p>
            <a:r>
              <a:rPr lang="en-US" dirty="0" smtClean="0"/>
              <a:t>Ms. Morgan M. Montgomery,</a:t>
            </a:r>
          </a:p>
          <a:p>
            <a:r>
              <a:rPr lang="en-US" dirty="0" smtClean="0"/>
              <a:t>Reference Librarian</a:t>
            </a:r>
          </a:p>
          <a:p>
            <a:r>
              <a:rPr lang="en-US" dirty="0" smtClean="0"/>
              <a:t>Claflin University</a:t>
            </a:r>
          </a:p>
          <a:p>
            <a:endParaRPr lang="en-US" dirty="0"/>
          </a:p>
        </p:txBody>
      </p:sp>
      <p:sp>
        <p:nvSpPr>
          <p:cNvPr id="2" name="Title 1"/>
          <p:cNvSpPr>
            <a:spLocks noGrp="1"/>
          </p:cNvSpPr>
          <p:nvPr>
            <p:ph type="ctrTitle"/>
          </p:nvPr>
        </p:nvSpPr>
        <p:spPr>
          <a:xfrm>
            <a:off x="685800" y="838200"/>
            <a:ext cx="7848600" cy="2460625"/>
          </a:xfrm>
        </p:spPr>
        <p:txBody>
          <a:bodyPr>
            <a:normAutofit fontScale="90000"/>
          </a:bodyPr>
          <a:lstStyle/>
          <a:p>
            <a:r>
              <a:rPr lang="en-US" dirty="0" smtClean="0"/>
              <a:t/>
            </a:r>
            <a:br>
              <a:rPr lang="en-US" dirty="0" smtClean="0"/>
            </a:br>
            <a:r>
              <a:rPr lang="en-US" dirty="0" smtClean="0"/>
              <a:t>HBCU Leadership Institute:</a:t>
            </a:r>
            <a:br>
              <a:rPr lang="en-US" dirty="0" smtClean="0"/>
            </a:br>
            <a:r>
              <a:rPr lang="en-US" dirty="0" smtClean="0"/>
              <a:t>Implementing a Virtual Reference Service</a:t>
            </a:r>
            <a:endParaRPr lang="en-US" dirty="0"/>
          </a:p>
        </p:txBody>
      </p:sp>
    </p:spTree>
    <p:extLst>
      <p:ext uri="{BB962C8B-B14F-4D97-AF65-F5344CB8AC3E}">
        <p14:creationId xmlns:p14="http://schemas.microsoft.com/office/powerpoint/2010/main" val="1777970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Next Steps</a:t>
            </a:r>
            <a:endParaRPr lang="en-US" dirty="0">
              <a:solidFill>
                <a:schemeClr val="accent1"/>
              </a:solidFill>
            </a:endParaRPr>
          </a:p>
        </p:txBody>
      </p:sp>
      <p:sp>
        <p:nvSpPr>
          <p:cNvPr id="3" name="Content Placeholder 2"/>
          <p:cNvSpPr>
            <a:spLocks noGrp="1"/>
          </p:cNvSpPr>
          <p:nvPr>
            <p:ph sz="quarter" idx="1"/>
          </p:nvPr>
        </p:nvSpPr>
        <p:spPr/>
        <p:txBody>
          <a:bodyPr/>
          <a:lstStyle/>
          <a:p>
            <a:r>
              <a:rPr lang="en-US" dirty="0" smtClean="0"/>
              <a:t>Continue to utilize the free trial</a:t>
            </a:r>
          </a:p>
          <a:p>
            <a:r>
              <a:rPr lang="en-US" dirty="0" smtClean="0"/>
              <a:t>Solicit feedback from staff</a:t>
            </a:r>
          </a:p>
          <a:p>
            <a:r>
              <a:rPr lang="en-US" dirty="0" smtClean="0"/>
              <a:t>Implement a timeline to purchase QuestionPoint</a:t>
            </a:r>
          </a:p>
          <a:p>
            <a:r>
              <a:rPr lang="en-US" dirty="0" smtClean="0"/>
              <a:t>Design a strategy to market and promote the Virtual Reference Service to the H.V. Manning Library’s patrons</a:t>
            </a:r>
            <a:endParaRPr lang="en-US" dirty="0"/>
          </a:p>
        </p:txBody>
      </p:sp>
    </p:spTree>
    <p:extLst>
      <p:ext uri="{BB962C8B-B14F-4D97-AF65-F5344CB8AC3E}">
        <p14:creationId xmlns:p14="http://schemas.microsoft.com/office/powerpoint/2010/main" val="975501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1"/>
                </a:solidFill>
              </a:rPr>
              <a:t>What were the most significant challenges?</a:t>
            </a:r>
            <a:endParaRPr lang="en-US" dirty="0">
              <a:solidFill>
                <a:schemeClr val="accent1"/>
              </a:solidFill>
            </a:endParaRPr>
          </a:p>
        </p:txBody>
      </p:sp>
      <p:sp>
        <p:nvSpPr>
          <p:cNvPr id="3" name="Content Placeholder 2"/>
          <p:cNvSpPr>
            <a:spLocks noGrp="1"/>
          </p:cNvSpPr>
          <p:nvPr>
            <p:ph sz="quarter" idx="1"/>
          </p:nvPr>
        </p:nvSpPr>
        <p:spPr>
          <a:xfrm>
            <a:off x="914400" y="1447800"/>
            <a:ext cx="7772400" cy="4876800"/>
          </a:xfrm>
        </p:spPr>
        <p:txBody>
          <a:bodyPr>
            <a:normAutofit fontScale="55000" lnSpcReduction="20000"/>
          </a:bodyPr>
          <a:lstStyle/>
          <a:p>
            <a:r>
              <a:rPr lang="en-US" sz="4000" dirty="0" smtClean="0"/>
              <a:t>The </a:t>
            </a:r>
            <a:r>
              <a:rPr lang="en-US" sz="4000" dirty="0"/>
              <a:t>most difficult challenge was selecting a vendor.  I had opted to go with free chat software vendor Meebo, but upon further research I discovered that Meebo had ceased operation July 2012.  </a:t>
            </a:r>
          </a:p>
          <a:p>
            <a:pPr marL="0" indent="0">
              <a:buNone/>
            </a:pPr>
            <a:r>
              <a:rPr lang="en-US" sz="4000" dirty="0"/>
              <a:t> </a:t>
            </a:r>
          </a:p>
          <a:p>
            <a:r>
              <a:rPr lang="en-US" sz="4000" dirty="0"/>
              <a:t> I decided to participate in a webinar featuring OCLC’s QuestionPoint software.  Utilizing a free trial of OCLC’s QuestionPoint software helped me to realize that QuestionPoint was a good fit for the H.V. Manning Library by taking into consideration the size of our staff and staffing the Virtual Reference Service.</a:t>
            </a:r>
          </a:p>
          <a:p>
            <a:pPr marL="0" indent="0">
              <a:buNone/>
            </a:pPr>
            <a:r>
              <a:rPr lang="en-US" sz="4000" dirty="0"/>
              <a:t> </a:t>
            </a:r>
          </a:p>
          <a:p>
            <a:r>
              <a:rPr lang="en-US" sz="4000" dirty="0"/>
              <a:t>Another challenge I faced was marketing the service.  Currently I am focusing on word of mouth publicity by promoting the service during Information Literacy sessions.  Bookmarks have been designed to promote the service and a library training session will be held for faculty, staff, and students to learn more about the service.</a:t>
            </a:r>
          </a:p>
          <a:p>
            <a:pPr lvl="1"/>
            <a:endParaRPr lang="en-US" dirty="0"/>
          </a:p>
        </p:txBody>
      </p:sp>
    </p:spTree>
    <p:extLst>
      <p:ext uri="{BB962C8B-B14F-4D97-AF65-F5344CB8AC3E}">
        <p14:creationId xmlns:p14="http://schemas.microsoft.com/office/powerpoint/2010/main" val="661062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0668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sz="2200" dirty="0" smtClean="0">
                <a:solidFill>
                  <a:schemeClr val="accent1"/>
                </a:solidFill>
              </a:rPr>
              <a:t>Who </a:t>
            </a:r>
            <a:r>
              <a:rPr lang="en-US" sz="2200" dirty="0">
                <a:solidFill>
                  <a:schemeClr val="accent1"/>
                </a:solidFill>
              </a:rPr>
              <a:t>were the stakeholders, how did you identify and involve them, what were the key change issues, how were they managed?</a:t>
            </a:r>
            <a:r>
              <a:rPr lang="en-US" sz="2200" dirty="0"/>
              <a:t/>
            </a:r>
            <a:br>
              <a:rPr lang="en-US" sz="2200" dirty="0"/>
            </a:br>
            <a:endParaRPr lang="en-US" sz="2200" dirty="0"/>
          </a:p>
        </p:txBody>
      </p:sp>
      <p:sp>
        <p:nvSpPr>
          <p:cNvPr id="3" name="Content Placeholder 2"/>
          <p:cNvSpPr>
            <a:spLocks noGrp="1"/>
          </p:cNvSpPr>
          <p:nvPr>
            <p:ph sz="quarter" idx="1"/>
          </p:nvPr>
        </p:nvSpPr>
        <p:spPr>
          <a:xfrm>
            <a:off x="914400" y="1066800"/>
            <a:ext cx="8077200" cy="5638800"/>
          </a:xfrm>
        </p:spPr>
        <p:txBody>
          <a:bodyPr/>
          <a:lstStyle/>
          <a:p>
            <a:r>
              <a:rPr lang="en-US" sz="2300" dirty="0"/>
              <a:t>The key stakeholders were the entire Claflin University faculty, staff, and students (traditional and Continuing Education, and Fort Jackson cohort).  Faculty members were involved by being informed of this ongoing project.  The Information Technology Department was a direct partner in helping to implement the setup, look and the feel, and functionality of the virtual chat instant messenger. Several meetings were held with the Information Technology Department to update them on the status of the setup of the Virtual Reference Service.</a:t>
            </a:r>
          </a:p>
          <a:p>
            <a:pPr marL="0" indent="0">
              <a:buNone/>
            </a:pP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962400"/>
            <a:ext cx="3336251" cy="2514599"/>
          </a:xfrm>
          <a:prstGeom prst="rect">
            <a:avLst/>
          </a:prstGeom>
        </p:spPr>
      </p:pic>
    </p:spTree>
    <p:extLst>
      <p:ext uri="{BB962C8B-B14F-4D97-AF65-F5344CB8AC3E}">
        <p14:creationId xmlns:p14="http://schemas.microsoft.com/office/powerpoint/2010/main" val="2901341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828800"/>
          </a:xfrm>
        </p:spPr>
        <p:txBody>
          <a:bodyPr>
            <a:normAutofit fontScale="90000"/>
          </a:bodyPr>
          <a:lstStyle/>
          <a:p>
            <a:pPr lvl="0"/>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t>
            </a:r>
            <a:r>
              <a:rPr lang="en-US" sz="3100" dirty="0" smtClean="0"/>
              <a:t>		</a:t>
            </a:r>
            <a:br>
              <a:rPr lang="en-US" sz="3100" dirty="0" smtClean="0"/>
            </a:br>
            <a:r>
              <a:rPr lang="en-US" sz="3100" dirty="0" smtClean="0"/>
              <a:t>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600" dirty="0" smtClean="0">
                <a:solidFill>
                  <a:schemeClr val="accent1"/>
                </a:solidFill>
              </a:rPr>
              <a:t>What resistance did you encounter, how did you manage it, what was the response?</a:t>
            </a:r>
            <a:r>
              <a:rPr lang="en-US" dirty="0"/>
              <a:t/>
            </a:r>
            <a:br>
              <a:rPr lang="en-US" dirty="0"/>
            </a:br>
            <a:endParaRPr lang="en-US" dirty="0"/>
          </a:p>
        </p:txBody>
      </p:sp>
      <p:sp>
        <p:nvSpPr>
          <p:cNvPr id="3" name="Content Placeholder 2"/>
          <p:cNvSpPr>
            <a:spLocks noGrp="1"/>
          </p:cNvSpPr>
          <p:nvPr>
            <p:ph sz="quarter" idx="1"/>
          </p:nvPr>
        </p:nvSpPr>
        <p:spPr/>
        <p:txBody>
          <a:bodyPr/>
          <a:lstStyle/>
          <a:p>
            <a:endParaRPr lang="en-US" dirty="0"/>
          </a:p>
          <a:p>
            <a:r>
              <a:rPr lang="en-US" dirty="0"/>
              <a:t>I did not encounter any resistance.</a:t>
            </a:r>
          </a:p>
          <a:p>
            <a:endParaRPr lang="en-US" dirty="0"/>
          </a:p>
          <a:p>
            <a:r>
              <a:rPr lang="en-US" dirty="0"/>
              <a:t>The only issue had I was having to change my original idea of going with a particular chat service. </a:t>
            </a:r>
          </a:p>
        </p:txBody>
      </p:sp>
    </p:spTree>
    <p:extLst>
      <p:ext uri="{BB962C8B-B14F-4D97-AF65-F5344CB8AC3E}">
        <p14:creationId xmlns:p14="http://schemas.microsoft.com/office/powerpoint/2010/main" val="3352817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341438"/>
          </a:xfrm>
        </p:spPr>
        <p:txBody>
          <a:bodyPr>
            <a:noAutofit/>
          </a:bodyPr>
          <a:lstStyle/>
          <a:p>
            <a:r>
              <a:rPr lang="en-US" sz="2800" b="1" dirty="0" smtClean="0">
                <a:solidFill>
                  <a:schemeClr val="accent1"/>
                </a:solidFill>
              </a:rPr>
              <a:t>What insights and learnings from the Leadership Institute were most helpful in implementing this project?</a:t>
            </a:r>
            <a:endParaRPr lang="en-US" sz="2800" b="1" dirty="0">
              <a:solidFill>
                <a:schemeClr val="accent1"/>
              </a:solidFill>
            </a:endParaRPr>
          </a:p>
        </p:txBody>
      </p:sp>
      <p:sp>
        <p:nvSpPr>
          <p:cNvPr id="3" name="Content Placeholder 2"/>
          <p:cNvSpPr>
            <a:spLocks noGrp="1"/>
          </p:cNvSpPr>
          <p:nvPr>
            <p:ph sz="quarter" idx="1"/>
          </p:nvPr>
        </p:nvSpPr>
        <p:spPr/>
        <p:txBody>
          <a:bodyPr/>
          <a:lstStyle/>
          <a:p>
            <a:r>
              <a:rPr lang="en-US" dirty="0"/>
              <a:t>What I learned from the Institute was that it was ok to take a moment to step back and absorb the process.  Also, learning about the different personalities and how to deal with </a:t>
            </a:r>
            <a:r>
              <a:rPr lang="en-US" dirty="0" smtClean="0"/>
              <a:t>people helped me to learn to alter my approach in working with other staff members.</a:t>
            </a:r>
            <a:endParaRPr lang="en-US" dirty="0"/>
          </a:p>
        </p:txBody>
      </p:sp>
    </p:spTree>
    <p:extLst>
      <p:ext uri="{BB962C8B-B14F-4D97-AF65-F5344CB8AC3E}">
        <p14:creationId xmlns:p14="http://schemas.microsoft.com/office/powerpoint/2010/main" val="2814885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How did the initiative fit into the university strategic </a:t>
            </a:r>
            <a:r>
              <a:rPr lang="en-US" dirty="0" smtClean="0">
                <a:solidFill>
                  <a:schemeClr val="accent1"/>
                </a:solidFill>
              </a:rPr>
              <a:t>plan?</a:t>
            </a:r>
            <a:endParaRPr lang="en-US" dirty="0">
              <a:solidFill>
                <a:schemeClr val="accent1"/>
              </a:solidFill>
            </a:endParaRPr>
          </a:p>
        </p:txBody>
      </p:sp>
      <p:sp>
        <p:nvSpPr>
          <p:cNvPr id="3" name="Content Placeholder 2"/>
          <p:cNvSpPr>
            <a:spLocks noGrp="1"/>
          </p:cNvSpPr>
          <p:nvPr>
            <p:ph sz="quarter" idx="1"/>
          </p:nvPr>
        </p:nvSpPr>
        <p:spPr>
          <a:xfrm>
            <a:off x="914400" y="1447800"/>
            <a:ext cx="7772400" cy="5105400"/>
          </a:xfrm>
        </p:spPr>
        <p:txBody>
          <a:bodyPr>
            <a:normAutofit lnSpcReduction="10000"/>
          </a:bodyPr>
          <a:lstStyle/>
          <a:p>
            <a:r>
              <a:rPr lang="en-US" dirty="0"/>
              <a:t>The initiative fit into Claflin University’s strategic plan because it highlights the following tangents: leadership development, student development, </a:t>
            </a:r>
            <a:r>
              <a:rPr lang="en-US" dirty="0" smtClean="0"/>
              <a:t>faculty </a:t>
            </a:r>
            <a:r>
              <a:rPr lang="en-US" dirty="0"/>
              <a:t>and staff development</a:t>
            </a:r>
            <a:r>
              <a:rPr lang="en-US" dirty="0" smtClean="0"/>
              <a:t>.</a:t>
            </a:r>
          </a:p>
          <a:p>
            <a:pPr marL="0" indent="0">
              <a:buNone/>
            </a:pPr>
            <a:endParaRPr lang="en-US" dirty="0"/>
          </a:p>
          <a:p>
            <a:r>
              <a:rPr lang="en-US" dirty="0"/>
              <a:t>Leadership specifically because the Leadership Institute gave me the opportunity to design and implement this project, and learn the skills needed to be an effective leader.</a:t>
            </a:r>
          </a:p>
          <a:p>
            <a:endParaRPr lang="en-US" dirty="0"/>
          </a:p>
          <a:p>
            <a:r>
              <a:rPr lang="en-US" dirty="0"/>
              <a:t>Students, faculty and staff development because this project gives them the opportunity utilize an additional service of the H.V. Manning Library while strengthening their technology and research skills.</a:t>
            </a:r>
          </a:p>
          <a:p>
            <a:endParaRPr lang="en-US" dirty="0"/>
          </a:p>
          <a:p>
            <a:endParaRPr lang="en-US" dirty="0"/>
          </a:p>
        </p:txBody>
      </p:sp>
    </p:spTree>
    <p:extLst>
      <p:ext uri="{BB962C8B-B14F-4D97-AF65-F5344CB8AC3E}">
        <p14:creationId xmlns:p14="http://schemas.microsoft.com/office/powerpoint/2010/main" val="1329806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Summary</a:t>
            </a:r>
            <a:endParaRPr lang="en-US" dirty="0">
              <a:solidFill>
                <a:schemeClr val="accent1"/>
              </a:solidFill>
            </a:endParaRPr>
          </a:p>
        </p:txBody>
      </p:sp>
      <p:sp>
        <p:nvSpPr>
          <p:cNvPr id="3" name="Content Placeholder 2"/>
          <p:cNvSpPr>
            <a:spLocks noGrp="1"/>
          </p:cNvSpPr>
          <p:nvPr>
            <p:ph sz="quarter" idx="1"/>
          </p:nvPr>
        </p:nvSpPr>
        <p:spPr/>
        <p:txBody>
          <a:bodyPr>
            <a:normAutofit fontScale="92500"/>
          </a:bodyPr>
          <a:lstStyle/>
          <a:p>
            <a:r>
              <a:rPr lang="en-US" dirty="0"/>
              <a:t>To summarize the Virtual Reference Service “Chat </a:t>
            </a:r>
            <a:r>
              <a:rPr lang="en-US" dirty="0" smtClean="0"/>
              <a:t>with the Librarian</a:t>
            </a:r>
            <a:r>
              <a:rPr lang="en-US" dirty="0"/>
              <a:t>” </a:t>
            </a:r>
            <a:r>
              <a:rPr lang="en-US" dirty="0" smtClean="0"/>
              <a:t> service is </a:t>
            </a:r>
            <a:r>
              <a:rPr lang="en-US" dirty="0"/>
              <a:t>up and running and faculty, staff, and students are utilizing the program.  This project taught me how to deal with change head on, and instead of getting frustrated, use the frustration to pause and take a moment to reflect.  </a:t>
            </a:r>
            <a:endParaRPr lang="en-US" dirty="0" smtClean="0"/>
          </a:p>
          <a:p>
            <a:r>
              <a:rPr lang="en-US" dirty="0" smtClean="0"/>
              <a:t>Furthermore</a:t>
            </a:r>
            <a:r>
              <a:rPr lang="en-US" dirty="0"/>
              <a:t>, I learned that leaders need to be knowledgeable in dealing with different personality types.  I realize that succession planning is ever evolving and that includes in some way, shape, or for involving your teammates. Most of all I have learned to hold myself accountable and actually start seeing myself as a leader.  As I leader must have passion and know my purpose. I have realized that balance is crucial both professionally and personally.</a:t>
            </a:r>
          </a:p>
          <a:p>
            <a:endParaRPr lang="en-US" dirty="0"/>
          </a:p>
        </p:txBody>
      </p:sp>
    </p:spTree>
    <p:extLst>
      <p:ext uri="{BB962C8B-B14F-4D97-AF65-F5344CB8AC3E}">
        <p14:creationId xmlns:p14="http://schemas.microsoft.com/office/powerpoint/2010/main" val="3745457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Chat with a Librarian Instant Messenger</a:t>
            </a:r>
            <a:endParaRPr lang="en-US" dirty="0">
              <a:solidFill>
                <a:schemeClr val="accent1"/>
              </a:solidFill>
            </a:endParaRPr>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57" t="-2535" r="44358" b="30657"/>
          <a:stretch/>
        </p:blipFill>
        <p:spPr bwMode="auto">
          <a:xfrm>
            <a:off x="370609" y="1219200"/>
            <a:ext cx="8305800" cy="486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612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219200"/>
          </a:xfrm>
        </p:spPr>
        <p:txBody>
          <a:bodyPr>
            <a:normAutofit fontScale="90000"/>
          </a:bodyPr>
          <a:lstStyle/>
          <a:p>
            <a:r>
              <a:rPr lang="en-US" dirty="0" smtClean="0">
                <a:solidFill>
                  <a:schemeClr val="accent1"/>
                </a:solidFill>
              </a:rPr>
              <a:t>Chat with a Librarian Instant Messenger </a:t>
            </a:r>
            <a:endParaRPr lang="en-US" dirty="0">
              <a:solidFill>
                <a:schemeClr val="accent1"/>
              </a:solidFill>
            </a:endParaRPr>
          </a:p>
        </p:txBody>
      </p:sp>
      <p:sp>
        <p:nvSpPr>
          <p:cNvPr id="3" name="Content Placeholder 2"/>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6203" b="28120"/>
          <a:stretch/>
        </p:blipFill>
        <p:spPr bwMode="auto">
          <a:xfrm>
            <a:off x="152399" y="1371600"/>
            <a:ext cx="8991601"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506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Abstract</a:t>
            </a:r>
            <a:endParaRPr lang="en-US" dirty="0">
              <a:solidFill>
                <a:schemeClr val="accent1"/>
              </a:solidFill>
            </a:endParaRPr>
          </a:p>
        </p:txBody>
      </p:sp>
      <p:sp>
        <p:nvSpPr>
          <p:cNvPr id="3" name="Content Placeholder 2"/>
          <p:cNvSpPr>
            <a:spLocks noGrp="1"/>
          </p:cNvSpPr>
          <p:nvPr>
            <p:ph sz="quarter" idx="1"/>
          </p:nvPr>
        </p:nvSpPr>
        <p:spPr>
          <a:xfrm>
            <a:off x="914400" y="1295400"/>
            <a:ext cx="7848600" cy="5486400"/>
          </a:xfrm>
        </p:spPr>
        <p:txBody>
          <a:bodyPr>
            <a:noAutofit/>
          </a:bodyPr>
          <a:lstStyle/>
          <a:p>
            <a:pPr marL="0" indent="0">
              <a:buNone/>
            </a:pPr>
            <a:r>
              <a:rPr lang="en-US" sz="1400" dirty="0"/>
              <a:t> </a:t>
            </a:r>
            <a:r>
              <a:rPr lang="en-US" sz="1400" b="1" dirty="0" smtClean="0"/>
              <a:t>Morgan </a:t>
            </a:r>
            <a:r>
              <a:rPr lang="en-US" sz="1400" b="1" dirty="0"/>
              <a:t>M. Montgomery, Reference Librarian, H.V. Manning Library, Claflin University</a:t>
            </a:r>
          </a:p>
          <a:p>
            <a:pPr marL="0" indent="0">
              <a:buNone/>
            </a:pPr>
            <a:r>
              <a:rPr lang="en-US" sz="1400" b="1" dirty="0"/>
              <a:t> </a:t>
            </a:r>
          </a:p>
          <a:p>
            <a:pPr marL="0" indent="0">
              <a:buNone/>
            </a:pPr>
            <a:r>
              <a:rPr lang="en-US" sz="1400" b="1" dirty="0"/>
              <a:t>Mentor: Mrs. Jean Greene, Director of Library Services &amp; Archives, William H. Holtzclaw Library,</a:t>
            </a:r>
          </a:p>
          <a:p>
            <a:pPr marL="0" indent="0">
              <a:buNone/>
            </a:pPr>
            <a:r>
              <a:rPr lang="en-US" sz="1400" b="1" dirty="0"/>
              <a:t>Hinds Community College- Utica </a:t>
            </a:r>
            <a:r>
              <a:rPr lang="en-US" sz="1400" b="1" dirty="0" smtClean="0"/>
              <a:t>Campus, Utica, MS</a:t>
            </a:r>
            <a:endParaRPr lang="en-US" sz="1400" b="1" dirty="0"/>
          </a:p>
          <a:p>
            <a:pPr marL="0" indent="0">
              <a:buNone/>
            </a:pPr>
            <a:r>
              <a:rPr lang="en-US" sz="1400" b="1" dirty="0"/>
              <a:t> </a:t>
            </a:r>
          </a:p>
          <a:p>
            <a:pPr marL="0" indent="0">
              <a:buNone/>
            </a:pPr>
            <a:r>
              <a:rPr lang="en-US" sz="1400" b="1" dirty="0"/>
              <a:t>Currently there is a need to expand the range of reference services offered at the H.V. Manning</a:t>
            </a:r>
          </a:p>
          <a:p>
            <a:pPr marL="0" indent="0">
              <a:buNone/>
            </a:pPr>
            <a:r>
              <a:rPr lang="en-US" sz="1400" b="1" dirty="0"/>
              <a:t>Library on the Campus of Claflin University. Our patrons range from traditional students</a:t>
            </a:r>
          </a:p>
          <a:p>
            <a:pPr marL="0" indent="0">
              <a:buNone/>
            </a:pPr>
            <a:r>
              <a:rPr lang="en-US" sz="1400" b="1" dirty="0"/>
              <a:t>to nontraditional students in the universities Continuing Education program </a:t>
            </a:r>
            <a:r>
              <a:rPr lang="en-US" sz="1400" b="1" dirty="0" smtClean="0"/>
              <a:t> </a:t>
            </a:r>
            <a:r>
              <a:rPr lang="en-US" sz="1400" b="1" dirty="0"/>
              <a:t>and Fort</a:t>
            </a:r>
          </a:p>
          <a:p>
            <a:pPr marL="0" indent="0">
              <a:buNone/>
            </a:pPr>
            <a:r>
              <a:rPr lang="en-US" sz="1400" b="1" dirty="0"/>
              <a:t>Jackson cohort. The issue at hand is how does the Reference Department reach all patrons?</a:t>
            </a:r>
          </a:p>
          <a:p>
            <a:pPr marL="0" indent="0">
              <a:buNone/>
            </a:pPr>
            <a:r>
              <a:rPr lang="en-US" sz="1400" b="1" dirty="0"/>
              <a:t>By implementing a Virtual Reference Service (VRS), patrons will be able to connect to the</a:t>
            </a:r>
          </a:p>
          <a:p>
            <a:pPr marL="0" indent="0">
              <a:buNone/>
            </a:pPr>
            <a:r>
              <a:rPr lang="en-US" sz="1400" b="1" dirty="0"/>
              <a:t>reference librarian regardless of their physical location – allowing reference question to be</a:t>
            </a:r>
          </a:p>
          <a:p>
            <a:pPr marL="0" indent="0">
              <a:buNone/>
            </a:pPr>
            <a:r>
              <a:rPr lang="en-US" sz="1400" b="1" dirty="0"/>
              <a:t>answered in real time.</a:t>
            </a:r>
          </a:p>
          <a:p>
            <a:pPr marL="0" indent="0">
              <a:buNone/>
            </a:pPr>
            <a:r>
              <a:rPr lang="en-US" sz="1400" b="1" dirty="0"/>
              <a:t> </a:t>
            </a:r>
          </a:p>
          <a:p>
            <a:pPr marL="0" indent="0">
              <a:buNone/>
            </a:pPr>
            <a:r>
              <a:rPr lang="en-US" sz="1400" b="1" dirty="0"/>
              <a:t>The aim of this project is to “meet patrons where they are” through the design of a virtual</a:t>
            </a:r>
          </a:p>
          <a:p>
            <a:pPr marL="0" indent="0">
              <a:buNone/>
            </a:pPr>
            <a:r>
              <a:rPr lang="en-US" sz="1400" b="1" dirty="0"/>
              <a:t>reference program. Utilizing instant messenger software (i.e. Yahoo! Messenger or Meebo)</a:t>
            </a:r>
          </a:p>
          <a:p>
            <a:pPr marL="0" indent="0">
              <a:buNone/>
            </a:pPr>
            <a:r>
              <a:rPr lang="en-US" sz="1400" b="1" dirty="0"/>
              <a:t>the expansion of online services will allow users to contact the H.V. Manning Library from their</a:t>
            </a:r>
          </a:p>
          <a:p>
            <a:pPr marL="0" indent="0">
              <a:buNone/>
            </a:pPr>
            <a:r>
              <a:rPr lang="en-US" sz="1400" b="1" dirty="0"/>
              <a:t>smartphone, tablet, or pc. Reference interviews and inquiries will occur in real time; expanding</a:t>
            </a:r>
          </a:p>
          <a:p>
            <a:pPr marL="0" indent="0">
              <a:buNone/>
            </a:pPr>
            <a:r>
              <a:rPr lang="en-US" sz="1400" b="1" dirty="0"/>
              <a:t>H.V Manning’s online presence and the reach of information literacy.</a:t>
            </a:r>
          </a:p>
        </p:txBody>
      </p:sp>
    </p:spTree>
    <p:extLst>
      <p:ext uri="{BB962C8B-B14F-4D97-AF65-F5344CB8AC3E}">
        <p14:creationId xmlns:p14="http://schemas.microsoft.com/office/powerpoint/2010/main" val="4097295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Initial Concerns</a:t>
            </a:r>
            <a:endParaRPr lang="en-US" dirty="0">
              <a:solidFill>
                <a:schemeClr val="accent1"/>
              </a:solidFill>
            </a:endParaRPr>
          </a:p>
        </p:txBody>
      </p:sp>
      <p:sp>
        <p:nvSpPr>
          <p:cNvPr id="3" name="Content Placeholder 2"/>
          <p:cNvSpPr>
            <a:spLocks noGrp="1"/>
          </p:cNvSpPr>
          <p:nvPr>
            <p:ph sz="quarter" idx="1"/>
          </p:nvPr>
        </p:nvSpPr>
        <p:spPr/>
        <p:txBody>
          <a:bodyPr/>
          <a:lstStyle/>
          <a:p>
            <a:r>
              <a:rPr lang="en-US" dirty="0" smtClean="0"/>
              <a:t>Ease of implementation</a:t>
            </a:r>
          </a:p>
          <a:p>
            <a:r>
              <a:rPr lang="en-US" dirty="0" smtClean="0"/>
              <a:t>Staffing the virtual reference service</a:t>
            </a:r>
          </a:p>
          <a:p>
            <a:r>
              <a:rPr lang="en-US" dirty="0" smtClean="0"/>
              <a:t>Maintaining accurate monthly reports</a:t>
            </a:r>
          </a:p>
          <a:p>
            <a:r>
              <a:rPr lang="en-US" dirty="0" smtClean="0"/>
              <a:t>Generating a buzz for the service</a:t>
            </a:r>
          </a:p>
          <a:p>
            <a:r>
              <a:rPr lang="en-US" dirty="0" smtClean="0"/>
              <a:t>Encourage students and faculty to utilize the service</a:t>
            </a:r>
          </a:p>
          <a:p>
            <a:endParaRPr lang="en-US" dirty="0"/>
          </a:p>
        </p:txBody>
      </p:sp>
    </p:spTree>
    <p:extLst>
      <p:ext uri="{BB962C8B-B14F-4D97-AF65-F5344CB8AC3E}">
        <p14:creationId xmlns:p14="http://schemas.microsoft.com/office/powerpoint/2010/main" val="168312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1"/>
                </a:solidFill>
              </a:rPr>
              <a:t>Consider the Options Available</a:t>
            </a:r>
            <a:br>
              <a:rPr lang="en-US" dirty="0" smtClean="0">
                <a:solidFill>
                  <a:schemeClr val="accent1"/>
                </a:solidFill>
              </a:rPr>
            </a:br>
            <a:r>
              <a:rPr lang="en-US" dirty="0" smtClean="0">
                <a:solidFill>
                  <a:schemeClr val="accent1"/>
                </a:solidFill>
              </a:rPr>
              <a:t>(Option 1)</a:t>
            </a:r>
            <a:endParaRPr lang="en-US" dirty="0">
              <a:solidFill>
                <a:schemeClr val="accent1"/>
              </a:solidFill>
            </a:endParaRPr>
          </a:p>
        </p:txBody>
      </p:sp>
      <p:sp>
        <p:nvSpPr>
          <p:cNvPr id="3" name="Content Placeholder 2"/>
          <p:cNvSpPr>
            <a:spLocks noGrp="1"/>
          </p:cNvSpPr>
          <p:nvPr>
            <p:ph sz="quarter" idx="1"/>
          </p:nvPr>
        </p:nvSpPr>
        <p:spPr>
          <a:xfrm>
            <a:off x="914400" y="1447800"/>
            <a:ext cx="8001000" cy="5111750"/>
          </a:xfrm>
        </p:spPr>
        <p:txBody>
          <a:bodyPr/>
          <a:lstStyle/>
          <a:p>
            <a:r>
              <a:rPr lang="en-US" dirty="0" smtClean="0"/>
              <a:t>Meebo Messenger:</a:t>
            </a:r>
          </a:p>
          <a:p>
            <a:r>
              <a:rPr lang="en-US" dirty="0" smtClean="0"/>
              <a:t>	Pros: Software is free</a:t>
            </a:r>
          </a:p>
          <a:p>
            <a:pPr lvl="2"/>
            <a:r>
              <a:rPr lang="en-US" dirty="0" smtClean="0"/>
              <a:t>Meebo Chat messenger can support the following interfaces:</a:t>
            </a:r>
          </a:p>
          <a:p>
            <a:pPr lvl="3"/>
            <a:r>
              <a:rPr lang="en-US" dirty="0" smtClean="0"/>
              <a:t>Yahoo! Instant Messenger</a:t>
            </a:r>
          </a:p>
          <a:p>
            <a:pPr lvl="3"/>
            <a:r>
              <a:rPr lang="en-US" dirty="0" smtClean="0"/>
              <a:t>AOL  Instant Messenger (AIM)</a:t>
            </a:r>
          </a:p>
          <a:p>
            <a:pPr lvl="3"/>
            <a:r>
              <a:rPr lang="en-US" dirty="0" smtClean="0"/>
              <a:t>MSN Instant Messenger</a:t>
            </a:r>
          </a:p>
          <a:p>
            <a:pPr lvl="3"/>
            <a:r>
              <a:rPr lang="en-US" dirty="0" smtClean="0"/>
              <a:t>Google Talk</a:t>
            </a:r>
          </a:p>
          <a:p>
            <a:pPr lvl="3"/>
            <a:r>
              <a:rPr lang="en-US" dirty="0" smtClean="0"/>
              <a:t>Facebook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267200"/>
            <a:ext cx="3678257" cy="2216150"/>
          </a:xfrm>
          <a:prstGeom prst="rect">
            <a:avLst/>
          </a:prstGeom>
        </p:spPr>
      </p:pic>
    </p:spTree>
    <p:extLst>
      <p:ext uri="{BB962C8B-B14F-4D97-AF65-F5344CB8AC3E}">
        <p14:creationId xmlns:p14="http://schemas.microsoft.com/office/powerpoint/2010/main" val="2872397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Meebo Messenger</a:t>
            </a:r>
            <a:endParaRPr lang="en-US" dirty="0">
              <a:solidFill>
                <a:schemeClr val="accent1"/>
              </a:solidFill>
            </a:endParaRPr>
          </a:p>
        </p:txBody>
      </p:sp>
      <p:sp>
        <p:nvSpPr>
          <p:cNvPr id="3" name="Content Placeholder 2"/>
          <p:cNvSpPr>
            <a:spLocks noGrp="1"/>
          </p:cNvSpPr>
          <p:nvPr>
            <p:ph sz="quarter" idx="1"/>
          </p:nvPr>
        </p:nvSpPr>
        <p:spPr/>
        <p:txBody>
          <a:bodyPr>
            <a:normAutofit/>
          </a:bodyPr>
          <a:lstStyle/>
          <a:p>
            <a:r>
              <a:rPr lang="en-US" dirty="0" smtClean="0"/>
              <a:t>Cons:</a:t>
            </a:r>
          </a:p>
          <a:p>
            <a:pPr lvl="1"/>
            <a:r>
              <a:rPr lang="en-US" dirty="0" smtClean="0"/>
              <a:t>Meebo messenger is not designed to collect virtual reference statistics.</a:t>
            </a:r>
          </a:p>
          <a:p>
            <a:pPr marL="320040" lvl="1" indent="0">
              <a:buNone/>
            </a:pPr>
            <a:r>
              <a:rPr lang="en-US" i="1" dirty="0" smtClean="0"/>
              <a:t>“We </a:t>
            </a:r>
            <a:r>
              <a:rPr lang="en-US" i="1" dirty="0"/>
              <a:t>do not have any way to track user statistics and we do not save the logs from widgets. If that is something you are interested in, you would need to do it </a:t>
            </a:r>
            <a:r>
              <a:rPr lang="en-US" i="1" dirty="0" smtClean="0"/>
              <a:t>manually.” –April 9, 2012, Meebo Support Team</a:t>
            </a:r>
            <a:endParaRPr lang="en-US" dirty="0" smtClean="0"/>
          </a:p>
          <a:p>
            <a:pPr lvl="1"/>
            <a:r>
              <a:rPr lang="en-US" dirty="0" smtClean="0"/>
              <a:t>Furthermore, this would make generating monthly reports for this service very difficult. It would be hard to track patron research needs.</a:t>
            </a:r>
          </a:p>
          <a:p>
            <a:pPr lvl="1"/>
            <a:r>
              <a:rPr lang="en-US" dirty="0" smtClean="0"/>
              <a:t>Only July 11, 2012 All </a:t>
            </a:r>
            <a:r>
              <a:rPr lang="en-US" dirty="0"/>
              <a:t>embedded Meebo Me widgets will cease to </a:t>
            </a:r>
            <a:r>
              <a:rPr lang="en-US" dirty="0" smtClean="0"/>
              <a:t>function.</a:t>
            </a:r>
          </a:p>
          <a:p>
            <a:pPr marL="320040" lvl="1" indent="0">
              <a:buNone/>
            </a:pPr>
            <a:endParaRPr lang="en-US" dirty="0"/>
          </a:p>
        </p:txBody>
      </p:sp>
    </p:spTree>
    <p:extLst>
      <p:ext uri="{BB962C8B-B14F-4D97-AF65-F5344CB8AC3E}">
        <p14:creationId xmlns:p14="http://schemas.microsoft.com/office/powerpoint/2010/main" val="185769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5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828800"/>
          </a:xfrm>
        </p:spPr>
        <p:txBody>
          <a:bodyPr>
            <a:normAutofit fontScale="90000"/>
          </a:bodyPr>
          <a:lstStyle/>
          <a:p>
            <a:pPr algn="ctr"/>
            <a:r>
              <a:rPr lang="en-US" b="1" dirty="0" smtClean="0">
                <a:solidFill>
                  <a:schemeClr val="accent1"/>
                </a:solidFill>
              </a:rPr>
              <a:t/>
            </a:r>
            <a:br>
              <a:rPr lang="en-US" b="1" dirty="0" smtClean="0">
                <a:solidFill>
                  <a:schemeClr val="accent1"/>
                </a:solidFill>
              </a:rPr>
            </a:br>
            <a:r>
              <a:rPr lang="en-US" b="1" dirty="0">
                <a:solidFill>
                  <a:schemeClr val="accent1"/>
                </a:solidFill>
              </a:rPr>
              <a:t/>
            </a:r>
            <a:br>
              <a:rPr lang="en-US" b="1" dirty="0">
                <a:solidFill>
                  <a:schemeClr val="accent1"/>
                </a:solidFill>
              </a:rPr>
            </a:br>
            <a:r>
              <a:rPr lang="en-US" b="1" dirty="0" smtClean="0">
                <a:solidFill>
                  <a:schemeClr val="accent1"/>
                </a:solidFill>
              </a:rPr>
              <a:t/>
            </a:r>
            <a:br>
              <a:rPr lang="en-US" b="1" dirty="0" smtClean="0">
                <a:solidFill>
                  <a:schemeClr val="accent1"/>
                </a:solidFill>
              </a:rPr>
            </a:br>
            <a:r>
              <a:rPr lang="en-US" b="1" dirty="0">
                <a:solidFill>
                  <a:schemeClr val="accent1"/>
                </a:solidFill>
              </a:rPr>
              <a:t/>
            </a:r>
            <a:br>
              <a:rPr lang="en-US" b="1" dirty="0">
                <a:solidFill>
                  <a:schemeClr val="accent1"/>
                </a:solidFill>
              </a:rPr>
            </a:br>
            <a:r>
              <a:rPr lang="en-US" b="1" dirty="0" smtClean="0">
                <a:solidFill>
                  <a:schemeClr val="accent1"/>
                </a:solidFill>
              </a:rPr>
              <a:t/>
            </a:r>
            <a:br>
              <a:rPr lang="en-US" b="1" dirty="0" smtClean="0">
                <a:solidFill>
                  <a:schemeClr val="accent1"/>
                </a:solidFill>
              </a:rPr>
            </a:br>
            <a:r>
              <a:rPr lang="en-US" b="1" dirty="0">
                <a:solidFill>
                  <a:schemeClr val="accent1"/>
                </a:solidFill>
              </a:rPr>
              <a:t/>
            </a:r>
            <a:br>
              <a:rPr lang="en-US" b="1" dirty="0">
                <a:solidFill>
                  <a:schemeClr val="accent1"/>
                </a:solidFill>
              </a:rPr>
            </a:br>
            <a:r>
              <a:rPr lang="en-US" b="1" dirty="0" smtClean="0">
                <a:solidFill>
                  <a:schemeClr val="accent1"/>
                </a:solidFill>
              </a:rPr>
              <a:t/>
            </a:r>
            <a:br>
              <a:rPr lang="en-US" b="1" dirty="0" smtClean="0">
                <a:solidFill>
                  <a:schemeClr val="accent1"/>
                </a:solidFill>
              </a:rPr>
            </a:br>
            <a:r>
              <a:rPr lang="en-US" b="1" dirty="0" smtClean="0">
                <a:solidFill>
                  <a:schemeClr val="accent1"/>
                </a:solidFill>
              </a:rPr>
              <a:t>OCLC QuestionPoint</a:t>
            </a:r>
            <a:r>
              <a:rPr lang="en-US" b="1" dirty="0">
                <a:solidFill>
                  <a:schemeClr val="accent1"/>
                </a:solidFill>
              </a:rPr>
              <a:t>™</a:t>
            </a:r>
            <a:br>
              <a:rPr lang="en-US" b="1" dirty="0">
                <a:solidFill>
                  <a:schemeClr val="accent1"/>
                </a:solidFill>
              </a:rPr>
            </a:br>
            <a:r>
              <a:rPr lang="en-US" dirty="0">
                <a:solidFill>
                  <a:schemeClr val="accent1"/>
                </a:solidFill>
              </a:rPr>
              <a:t>Cooperative virtual </a:t>
            </a:r>
            <a:r>
              <a:rPr lang="en-US" dirty="0" smtClean="0">
                <a:solidFill>
                  <a:schemeClr val="accent1"/>
                </a:solidFill>
              </a:rPr>
              <a:t>reference</a:t>
            </a:r>
            <a:br>
              <a:rPr lang="en-US" dirty="0" smtClean="0">
                <a:solidFill>
                  <a:schemeClr val="accent1"/>
                </a:solidFill>
              </a:rPr>
            </a:br>
            <a:r>
              <a:rPr lang="en-US" dirty="0" smtClean="0">
                <a:solidFill>
                  <a:schemeClr val="accent1"/>
                </a:solidFill>
              </a:rPr>
              <a:t>(Option 2)</a:t>
            </a:r>
            <a:endParaRPr lang="en-US" dirty="0">
              <a:solidFill>
                <a:schemeClr val="accent1"/>
              </a:solidFill>
            </a:endParaRPr>
          </a:p>
        </p:txBody>
      </p:sp>
      <p:sp>
        <p:nvSpPr>
          <p:cNvPr id="3" name="Content Placeholder 2"/>
          <p:cNvSpPr>
            <a:spLocks noGrp="1"/>
          </p:cNvSpPr>
          <p:nvPr>
            <p:ph sz="quarter" idx="1"/>
          </p:nvPr>
        </p:nvSpPr>
        <p:spPr/>
        <p:txBody>
          <a:bodyPr>
            <a:normAutofit fontScale="92500" lnSpcReduction="10000"/>
          </a:bodyPr>
          <a:lstStyle/>
          <a:p>
            <a:endParaRPr lang="en-US" dirty="0" smtClean="0"/>
          </a:p>
          <a:p>
            <a:pPr marL="0" indent="0" algn="ctr">
              <a:buNone/>
            </a:pPr>
            <a:endParaRPr lang="en-US" dirty="0" smtClean="0"/>
          </a:p>
          <a:p>
            <a:pPr marL="0" indent="0">
              <a:buNone/>
            </a:pPr>
            <a:endParaRPr lang="en-US" dirty="0" smtClean="0"/>
          </a:p>
          <a:p>
            <a:r>
              <a:rPr lang="en-US" dirty="0" smtClean="0"/>
              <a:t>April 12, 2012</a:t>
            </a:r>
            <a:r>
              <a:rPr lang="en-US" dirty="0"/>
              <a:t> </a:t>
            </a:r>
            <a:r>
              <a:rPr lang="en-US" dirty="0" smtClean="0"/>
              <a:t>attended a webinar entitled </a:t>
            </a:r>
          </a:p>
          <a:p>
            <a:pPr marL="0" indent="0">
              <a:buNone/>
            </a:pPr>
            <a:r>
              <a:rPr lang="en-US" dirty="0" smtClean="0"/>
              <a:t>“QuestionPoint: Facts, Features and Functionality”   </a:t>
            </a:r>
          </a:p>
          <a:p>
            <a:pPr marL="0" indent="0">
              <a:buNone/>
            </a:pPr>
            <a:r>
              <a:rPr lang="en-US" i="1" dirty="0"/>
              <a:t>QuestionPoint reference management service provides libraries with tools to interact with users in multiple ways, using both chat and email. The Web-based chat tool coupled with the email reference component enables seamless integration of chat, follow up and referral, as well as one-stop reporting tools for all types of reference services. In addition, your libraries may opt to participate in the 24/7 Reference Cooperative to provide live around-the-clock reference service to your school and community</a:t>
            </a:r>
            <a:r>
              <a:rPr lang="en-US" i="1" dirty="0" smtClean="0"/>
              <a:t>                    </a:t>
            </a:r>
          </a:p>
        </p:txBody>
      </p:sp>
    </p:spTree>
    <p:extLst>
      <p:ext uri="{BB962C8B-B14F-4D97-AF65-F5344CB8AC3E}">
        <p14:creationId xmlns:p14="http://schemas.microsoft.com/office/powerpoint/2010/main" val="3502031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1"/>
                </a:solidFill>
              </a:rPr>
              <a:t>O</a:t>
            </a:r>
            <a:r>
              <a:rPr lang="en-US" b="1" dirty="0" smtClean="0">
                <a:solidFill>
                  <a:schemeClr val="accent1"/>
                </a:solidFill>
              </a:rPr>
              <a:t>CLC </a:t>
            </a:r>
            <a:r>
              <a:rPr lang="en-US" b="1" dirty="0">
                <a:solidFill>
                  <a:schemeClr val="accent1"/>
                </a:solidFill>
              </a:rPr>
              <a:t>QuestionPoint™</a:t>
            </a:r>
            <a:br>
              <a:rPr lang="en-US" b="1" dirty="0">
                <a:solidFill>
                  <a:schemeClr val="accent1"/>
                </a:solidFill>
              </a:rPr>
            </a:br>
            <a:r>
              <a:rPr lang="en-US" dirty="0">
                <a:solidFill>
                  <a:schemeClr val="accent1"/>
                </a:solidFill>
              </a:rPr>
              <a:t>Cooperative virtual reference</a:t>
            </a:r>
          </a:p>
        </p:txBody>
      </p:sp>
      <p:sp>
        <p:nvSpPr>
          <p:cNvPr id="3" name="Content Placeholder 2"/>
          <p:cNvSpPr>
            <a:spLocks noGrp="1"/>
          </p:cNvSpPr>
          <p:nvPr>
            <p:ph sz="quarter" idx="1"/>
          </p:nvPr>
        </p:nvSpPr>
        <p:spPr/>
        <p:txBody>
          <a:bodyPr/>
          <a:lstStyle/>
          <a:p>
            <a:r>
              <a:rPr lang="en-US" dirty="0" smtClean="0"/>
              <a:t>Reference staff had the opportunity to view the QuestionPoint webinar and provide feedback.</a:t>
            </a:r>
          </a:p>
          <a:p>
            <a:r>
              <a:rPr lang="en-US" i="1" dirty="0" smtClean="0"/>
              <a:t>“This </a:t>
            </a:r>
            <a:r>
              <a:rPr lang="en-US" i="1" dirty="0"/>
              <a:t>would be a great way to keep statistical records of reference questions and assure that questions are answered when we are not physically available.   The question is will patrons use this service?  We need to prepare to spend much time steering them in this direction because this is the trend</a:t>
            </a:r>
            <a:r>
              <a:rPr lang="en-US" i="1" dirty="0" smtClean="0"/>
              <a:t>.”</a:t>
            </a:r>
            <a:r>
              <a:rPr lang="en-US" i="1" dirty="0"/>
              <a:t>  </a:t>
            </a:r>
          </a:p>
          <a:p>
            <a:pPr marL="0" indent="0">
              <a:buNone/>
            </a:pPr>
            <a:r>
              <a:rPr lang="en-US" dirty="0" smtClean="0"/>
              <a:t>	Ms. Bradley, Evening Reference Librarian</a:t>
            </a:r>
            <a:endParaRPr lang="en-US" dirty="0"/>
          </a:p>
          <a:p>
            <a:endParaRPr lang="en-US" dirty="0" smtClean="0"/>
          </a:p>
          <a:p>
            <a:endParaRPr lang="en-US" dirty="0"/>
          </a:p>
        </p:txBody>
      </p:sp>
    </p:spTree>
    <p:extLst>
      <p:ext uri="{BB962C8B-B14F-4D97-AF65-F5344CB8AC3E}">
        <p14:creationId xmlns:p14="http://schemas.microsoft.com/office/powerpoint/2010/main" val="977510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solidFill>
              </a:rPr>
              <a:t>Trial QuestionPoint</a:t>
            </a:r>
            <a:r>
              <a:rPr lang="en-US" b="1" dirty="0">
                <a:solidFill>
                  <a:schemeClr val="accent1"/>
                </a:solidFill>
              </a:rPr>
              <a:t>™</a:t>
            </a:r>
            <a:endParaRPr lang="en-US" dirty="0"/>
          </a:p>
        </p:txBody>
      </p:sp>
      <p:sp>
        <p:nvSpPr>
          <p:cNvPr id="3" name="Content Placeholder 2"/>
          <p:cNvSpPr>
            <a:spLocks noGrp="1"/>
          </p:cNvSpPr>
          <p:nvPr>
            <p:ph sz="quarter" idx="1"/>
          </p:nvPr>
        </p:nvSpPr>
        <p:spPr>
          <a:xfrm>
            <a:off x="914400" y="1447799"/>
            <a:ext cx="7848600" cy="5234639"/>
          </a:xfrm>
        </p:spPr>
        <p:txBody>
          <a:bodyPr/>
          <a:lstStyle/>
          <a:p>
            <a:r>
              <a:rPr lang="en-US" dirty="0" smtClean="0"/>
              <a:t>Two week trial (July 16-August 3,2012)</a:t>
            </a:r>
          </a:p>
          <a:p>
            <a:endParaRPr lang="en-US" dirty="0"/>
          </a:p>
        </p:txBody>
      </p:sp>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8349"/>
          <a:stretch/>
        </p:blipFill>
        <p:spPr bwMode="auto">
          <a:xfrm>
            <a:off x="2067626" y="1981200"/>
            <a:ext cx="4561773" cy="470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508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Pros</a:t>
            </a:r>
            <a:endParaRPr lang="en-US" dirty="0"/>
          </a:p>
        </p:txBody>
      </p:sp>
      <p:sp>
        <p:nvSpPr>
          <p:cNvPr id="3" name="Content Placeholder 2"/>
          <p:cNvSpPr>
            <a:spLocks noGrp="1"/>
          </p:cNvSpPr>
          <p:nvPr>
            <p:ph sz="quarter" idx="1"/>
          </p:nvPr>
        </p:nvSpPr>
        <p:spPr/>
        <p:txBody>
          <a:bodyPr/>
          <a:lstStyle/>
          <a:p>
            <a:r>
              <a:rPr lang="en-US" dirty="0" smtClean="0"/>
              <a:t>Ease of utilization</a:t>
            </a:r>
          </a:p>
          <a:p>
            <a:r>
              <a:rPr lang="en-US" dirty="0" smtClean="0"/>
              <a:t>Resources and tutorials are easy to locate</a:t>
            </a:r>
          </a:p>
          <a:p>
            <a:r>
              <a:rPr lang="en-US" dirty="0" smtClean="0"/>
              <a:t>24/7 to libraries</a:t>
            </a:r>
          </a:p>
          <a:p>
            <a:r>
              <a:rPr lang="en-US" dirty="0" smtClean="0"/>
              <a:t>Ability to chat with co-browse, so students can see what you are doing</a:t>
            </a:r>
          </a:p>
          <a:p>
            <a:r>
              <a:rPr lang="en-US" dirty="0" smtClean="0"/>
              <a:t>Ability to keep a log of reference questions and statistics</a:t>
            </a:r>
          </a:p>
          <a:p>
            <a:r>
              <a:rPr lang="en-US" dirty="0" smtClean="0"/>
              <a:t>Ability to set up a private queue just for Claflin University students</a:t>
            </a:r>
          </a:p>
          <a:p>
            <a:r>
              <a:rPr lang="en-US" dirty="0" smtClean="0"/>
              <a:t>Resources to promote QuestionPoint</a:t>
            </a:r>
            <a:endParaRPr lang="en-US" dirty="0"/>
          </a:p>
        </p:txBody>
      </p:sp>
    </p:spTree>
    <p:extLst>
      <p:ext uri="{BB962C8B-B14F-4D97-AF65-F5344CB8AC3E}">
        <p14:creationId xmlns:p14="http://schemas.microsoft.com/office/powerpoint/2010/main" val="2560887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624</TotalTime>
  <Words>917</Words>
  <Application>Microsoft Office PowerPoint</Application>
  <PresentationFormat>On-screen Show (4:3)</PresentationFormat>
  <Paragraphs>102</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Equity</vt:lpstr>
      <vt:lpstr> HBCU Leadership Institute: Implementing a Virtual Reference Service</vt:lpstr>
      <vt:lpstr>Abstract</vt:lpstr>
      <vt:lpstr>Initial Concerns</vt:lpstr>
      <vt:lpstr>Consider the Options Available (Option 1)</vt:lpstr>
      <vt:lpstr>Meebo Messenger</vt:lpstr>
      <vt:lpstr>       OCLC QuestionPoint™ Cooperative virtual reference (Option 2)</vt:lpstr>
      <vt:lpstr>OCLC QuestionPoint™ Cooperative virtual reference</vt:lpstr>
      <vt:lpstr>Trial QuestionPoint™</vt:lpstr>
      <vt:lpstr>Pros</vt:lpstr>
      <vt:lpstr>Next Steps</vt:lpstr>
      <vt:lpstr>What were the most significant challenges?</vt:lpstr>
      <vt:lpstr>   Who were the stakeholders, how did you identify and involve them, what were the key change issues, how were they managed? </vt:lpstr>
      <vt:lpstr>                  What resistance did you encounter, how did you manage it, what was the response? </vt:lpstr>
      <vt:lpstr>What insights and learnings from the Leadership Institute were most helpful in implementing this project?</vt:lpstr>
      <vt:lpstr>How did the initiative fit into the university strategic plan?</vt:lpstr>
      <vt:lpstr>Summary</vt:lpstr>
      <vt:lpstr>Chat with a Librarian Instant Messenger</vt:lpstr>
      <vt:lpstr>Chat with a Librarian Instant Messenger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Reference Program</dc:title>
  <dc:creator>momontgomery</dc:creator>
  <cp:lastModifiedBy>Sandra Phoenix</cp:lastModifiedBy>
  <cp:revision>25</cp:revision>
  <dcterms:created xsi:type="dcterms:W3CDTF">2012-07-17T19:08:54Z</dcterms:created>
  <dcterms:modified xsi:type="dcterms:W3CDTF">2012-11-07T15:58:32Z</dcterms:modified>
</cp:coreProperties>
</file>