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83" r:id="rId2"/>
    <p:sldId id="257" r:id="rId3"/>
    <p:sldId id="259" r:id="rId4"/>
    <p:sldId id="260" r:id="rId5"/>
    <p:sldId id="261" r:id="rId6"/>
    <p:sldId id="262" r:id="rId7"/>
    <p:sldId id="278" r:id="rId8"/>
    <p:sldId id="280" r:id="rId9"/>
    <p:sldId id="263" r:id="rId10"/>
    <p:sldId id="281" r:id="rId11"/>
    <p:sldId id="266" r:id="rId12"/>
    <p:sldId id="265" r:id="rId13"/>
    <p:sldId id="264" r:id="rId14"/>
    <p:sldId id="267" r:id="rId15"/>
    <p:sldId id="271" r:id="rId16"/>
    <p:sldId id="270" r:id="rId17"/>
    <p:sldId id="269" r:id="rId18"/>
    <p:sldId id="279" r:id="rId19"/>
    <p:sldId id="268" r:id="rId20"/>
    <p:sldId id="258"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lene Williams" initials="V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65" d="100"/>
          <a:sy n="65" d="100"/>
        </p:scale>
        <p:origin x="-42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30T10:49:14.388"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983"/>
          </a:xfrm>
          <a:prstGeom prst="rect">
            <a:avLst/>
          </a:prstGeom>
        </p:spPr>
        <p:txBody>
          <a:bodyPr vert="horz" lIns="93571" tIns="46785" rIns="93571" bIns="46785"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983"/>
          </a:xfrm>
          <a:prstGeom prst="rect">
            <a:avLst/>
          </a:prstGeom>
        </p:spPr>
        <p:txBody>
          <a:bodyPr vert="horz" lIns="93571" tIns="46785" rIns="93571" bIns="46785" rtlCol="0"/>
          <a:lstStyle>
            <a:lvl1pPr algn="r">
              <a:defRPr sz="1200"/>
            </a:lvl1pPr>
          </a:lstStyle>
          <a:p>
            <a:pPr>
              <a:defRPr/>
            </a:pPr>
            <a:fld id="{7317AF70-A739-43FF-921D-E963C6940FB2}" type="datetimeFigureOut">
              <a:rPr lang="en-US"/>
              <a:pPr>
                <a:defRPr/>
              </a:pPr>
              <a:t>11/7/2012</a:t>
            </a:fld>
            <a:endParaRPr lang="en-US" dirty="0"/>
          </a:p>
        </p:txBody>
      </p:sp>
      <p:sp>
        <p:nvSpPr>
          <p:cNvPr id="4" name="Footer Placeholder 3"/>
          <p:cNvSpPr>
            <a:spLocks noGrp="1"/>
          </p:cNvSpPr>
          <p:nvPr>
            <p:ph type="ftr" sz="quarter" idx="2"/>
          </p:nvPr>
        </p:nvSpPr>
        <p:spPr>
          <a:xfrm>
            <a:off x="0" y="8829792"/>
            <a:ext cx="3037840" cy="464983"/>
          </a:xfrm>
          <a:prstGeom prst="rect">
            <a:avLst/>
          </a:prstGeom>
        </p:spPr>
        <p:txBody>
          <a:bodyPr vert="horz" lIns="93571" tIns="46785" rIns="93571" bIns="46785"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792"/>
            <a:ext cx="3037840" cy="464983"/>
          </a:xfrm>
          <a:prstGeom prst="rect">
            <a:avLst/>
          </a:prstGeom>
        </p:spPr>
        <p:txBody>
          <a:bodyPr vert="horz" lIns="93571" tIns="46785" rIns="93571" bIns="46785" rtlCol="0" anchor="b"/>
          <a:lstStyle>
            <a:lvl1pPr algn="r">
              <a:defRPr sz="1200"/>
            </a:lvl1pPr>
          </a:lstStyle>
          <a:p>
            <a:pPr>
              <a:defRPr/>
            </a:pPr>
            <a:fld id="{0193351C-866A-48D8-8941-30A4C18444B4}" type="slidenum">
              <a:rPr lang="en-US"/>
              <a:pPr>
                <a:defRPr/>
              </a:pPr>
              <a:t>‹#›</a:t>
            </a:fld>
            <a:endParaRPr lang="en-US" dirty="0"/>
          </a:p>
        </p:txBody>
      </p:sp>
    </p:spTree>
    <p:extLst>
      <p:ext uri="{BB962C8B-B14F-4D97-AF65-F5344CB8AC3E}">
        <p14:creationId xmlns:p14="http://schemas.microsoft.com/office/powerpoint/2010/main" val="136698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983"/>
          </a:xfrm>
          <a:prstGeom prst="rect">
            <a:avLst/>
          </a:prstGeom>
        </p:spPr>
        <p:txBody>
          <a:bodyPr vert="horz" lIns="93571" tIns="46785" rIns="93571" bIns="46785"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983"/>
          </a:xfrm>
          <a:prstGeom prst="rect">
            <a:avLst/>
          </a:prstGeom>
        </p:spPr>
        <p:txBody>
          <a:bodyPr vert="horz" lIns="93571" tIns="46785" rIns="93571" bIns="46785" rtlCol="0"/>
          <a:lstStyle>
            <a:lvl1pPr algn="r">
              <a:defRPr sz="1200"/>
            </a:lvl1pPr>
          </a:lstStyle>
          <a:p>
            <a:pPr>
              <a:defRPr/>
            </a:pPr>
            <a:fld id="{769ABD36-0D53-4426-8393-9903157BC8C5}" type="datetimeFigureOut">
              <a:rPr lang="en-US"/>
              <a:pPr>
                <a:defRPr/>
              </a:pPr>
              <a:t>11/7/2012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71" tIns="46785" rIns="93571" bIns="46785" rtlCol="0" anchor="ctr"/>
          <a:lstStyle/>
          <a:p>
            <a:pPr lvl="0"/>
            <a:endParaRPr lang="en-US" noProof="0" dirty="0" smtClean="0"/>
          </a:p>
        </p:txBody>
      </p:sp>
      <p:sp>
        <p:nvSpPr>
          <p:cNvPr id="5" name="Notes Placeholder 4"/>
          <p:cNvSpPr>
            <a:spLocks noGrp="1"/>
          </p:cNvSpPr>
          <p:nvPr>
            <p:ph type="body" sz="quarter" idx="3"/>
          </p:nvPr>
        </p:nvSpPr>
        <p:spPr>
          <a:xfrm>
            <a:off x="701040" y="4415709"/>
            <a:ext cx="5608320" cy="4183218"/>
          </a:xfrm>
          <a:prstGeom prst="rect">
            <a:avLst/>
          </a:prstGeom>
        </p:spPr>
        <p:txBody>
          <a:bodyPr vert="horz" lIns="93571" tIns="46785" rIns="93571" bIns="467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792"/>
            <a:ext cx="3037840" cy="464983"/>
          </a:xfrm>
          <a:prstGeom prst="rect">
            <a:avLst/>
          </a:prstGeom>
        </p:spPr>
        <p:txBody>
          <a:bodyPr vert="horz" lIns="93571" tIns="46785" rIns="93571" bIns="46785"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792"/>
            <a:ext cx="3037840" cy="464983"/>
          </a:xfrm>
          <a:prstGeom prst="rect">
            <a:avLst/>
          </a:prstGeom>
        </p:spPr>
        <p:txBody>
          <a:bodyPr vert="horz" lIns="93571" tIns="46785" rIns="93571" bIns="46785" rtlCol="0" anchor="b"/>
          <a:lstStyle>
            <a:lvl1pPr algn="r">
              <a:defRPr sz="1200"/>
            </a:lvl1pPr>
          </a:lstStyle>
          <a:p>
            <a:pPr>
              <a:defRPr/>
            </a:pPr>
            <a:fld id="{8DE61F3E-F16E-4FB3-A394-A223EB34FDA7}" type="slidenum">
              <a:rPr lang="en-US"/>
              <a:pPr>
                <a:defRPr/>
              </a:pPr>
              <a:t>‹#›</a:t>
            </a:fld>
            <a:endParaRPr lang="en-US" dirty="0"/>
          </a:p>
        </p:txBody>
      </p:sp>
    </p:spTree>
    <p:extLst>
      <p:ext uri="{BB962C8B-B14F-4D97-AF65-F5344CB8AC3E}">
        <p14:creationId xmlns:p14="http://schemas.microsoft.com/office/powerpoint/2010/main" val="558162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C1A6B1-DF2C-4BB8-B00B-F8ACDA79E040}"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847F43-4D36-4252-B4A7-58F5D04E9181}" type="slidenum">
              <a:rPr lang="en-US" smtClean="0"/>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B14837-1C63-4199-9DD6-01DFE3F87E68}" type="slidenum">
              <a:rPr lang="en-US" smtClean="0"/>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1E5D8D-EA7F-4EF5-B298-4B1F4E55F9C5}" type="slidenum">
              <a:rPr lang="en-US" smtClean="0"/>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100C-3D74-46E1-A97F-C66446D8643F}" type="slidenum">
              <a:rPr lang="en-US" smtClean="0"/>
              <a:pPr/>
              <a:t>14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100C-3D74-46E1-A97F-C66446D8643F}" type="slidenum">
              <a:rPr lang="en-US" smtClean="0"/>
              <a:pPr/>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100C-3D74-46E1-A97F-C66446D8643F}" type="slidenum">
              <a:rPr lang="en-US" smtClean="0"/>
              <a:pPr/>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The library will also benefit in that the data gathered from this project will be used as an impetus to establish a formal Information Literacy Program. </a:t>
            </a: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100C-3D74-46E1-A97F-C66446D8643F}" type="slidenum">
              <a:rPr lang="en-US" smtClean="0"/>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The library will also benefit in that the data gathered from this project will be used as an impetus to establish a formal Information Literacy Program. </a:t>
            </a:r>
            <a:endParaRPr lang="en-US" dirty="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100C-3D74-46E1-A97F-C66446D8643F}" type="slidenum">
              <a:rPr lang="en-US" smtClean="0"/>
              <a:pPr/>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1100C-3D74-46E1-A97F-C66446D8643F}"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cs typeface="Times New Roman" pitchFamily="18" charset="0"/>
              </a:rPr>
              <a:t>Given that Mississippi Valley State University (MVSU) has a 91% African American student population with an average ACT score of 17 for incoming freshmen, one could conclude that MVSU incoming freshmen are unprepared to do college level course work. The James H. White Library provided Information Literacy instructional services to first year students to help them complete assignment and</a:t>
            </a:r>
          </a:p>
          <a:p>
            <a:r>
              <a:rPr lang="en-US" dirty="0" smtClean="0">
                <a:latin typeface="Times New Roman" pitchFamily="18" charset="0"/>
                <a:cs typeface="Times New Roman" pitchFamily="18" charset="0"/>
              </a:rPr>
              <a:t>conduct basic information research. The classes were held for one hour and thirty minutes once a week. To assess the students’ critical thinking abilities, a pretest was given the first day of class and a post-test was given on the last day to evaluate the students’ progress and the success of the project.</a:t>
            </a: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E9842-777F-464E-919E-A04FE7CF363A}" type="slidenum">
              <a:rPr lang="en-US" smtClean="0"/>
              <a:pPr/>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75C0A2-717F-494B-A538-B29A9AC77951}" type="slidenum">
              <a:rPr lang="en-US" smtClean="0"/>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94BF7A-798B-401A-A0F0-20D0DC041CE1}" type="slidenum">
              <a:rPr lang="en-US" smtClean="0"/>
              <a:pPr/>
              <a:t>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cs typeface="Times New Roman" pitchFamily="18" charset="0"/>
              </a:rPr>
              <a:t>A pretest and post- test was administered to students to assess the impact of the pilot.  The first day of class student learned how</a:t>
            </a:r>
            <a:r>
              <a:rPr lang="en-US" baseline="0" dirty="0" smtClean="0">
                <a:latin typeface="Times New Roman" pitchFamily="18" charset="0"/>
                <a:cs typeface="Times New Roman" pitchFamily="18" charset="0"/>
              </a:rPr>
              <a:t> to access the James H. White Library Webpage. Students learned how to conduct a card catalog search using author, title, keyword and subject to identify and locate the  call number of various information resources. Tutorials, discussions and activities were done in class relating to the card catalog. Card catalog assignment were issued and due next class meeting.</a:t>
            </a:r>
          </a:p>
          <a:p>
            <a:pPr eaLnBrk="1" hangingPunct="1">
              <a:spcBef>
                <a:spcPct val="0"/>
              </a:spcBef>
            </a:pPr>
            <a:endParaRPr lang="en-US" baseline="0" dirty="0" smtClean="0"/>
          </a:p>
          <a:p>
            <a:pPr eaLnBrk="1" hangingPunct="1">
              <a:spcBef>
                <a:spcPct val="0"/>
              </a:spcBef>
            </a:pPr>
            <a:r>
              <a:rPr lang="en-US" baseline="0" dirty="0" smtClean="0"/>
              <a:t>The second day of class students learned how to choose a topic and narrow the focus of a topic.  Choosing a topic assignment issued and was due next class period. Students learned how to evaluate source validity and reliability and identify reference resources and Internet sites appropriate for searching specific topic.  Students learned how to retrieve articles from electronic format or databases, Internet searches and truncation.  Students were also introduced to Research Methods, Plagiarism and other.</a:t>
            </a:r>
          </a:p>
          <a:p>
            <a:pPr eaLnBrk="1" hangingPunct="1">
              <a:spcBef>
                <a:spcPct val="0"/>
              </a:spcBef>
            </a:pPr>
            <a:r>
              <a:rPr lang="en-US" baseline="0" dirty="0" smtClean="0"/>
              <a:t>The third day of class students learned how to construct search strategies using keywords/concepts (and/or quotations), implement search strategies in appropriate electronic databases, use the online help options found in databases and analyze search results and revise if necessary.</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22615-B445-492D-AE5B-7C2F2A536BC3}" type="slidenum">
              <a:rPr lang="en-US" smtClean="0"/>
              <a:pPr/>
              <a:t>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cs typeface="Times New Roman" pitchFamily="18" charset="0"/>
              </a:rPr>
              <a:t>A pretest and post- test was administered to students to assess the impact of the pilot.  The first day of class student learned how</a:t>
            </a:r>
            <a:r>
              <a:rPr lang="en-US" baseline="0" dirty="0" smtClean="0">
                <a:latin typeface="Times New Roman" pitchFamily="18" charset="0"/>
                <a:cs typeface="Times New Roman" pitchFamily="18" charset="0"/>
              </a:rPr>
              <a:t> to access the James H. White Library Webpage. Students learned how to conduct a card catalog search using author, title, keyword and subject to identify and locate the  call number of various information resources. Tutorials, discussions and activities were done in class relating to the card catalog. Card catalog assignment were issued and due next class meeting.</a:t>
            </a:r>
          </a:p>
          <a:p>
            <a:pPr eaLnBrk="1" hangingPunct="1">
              <a:spcBef>
                <a:spcPct val="0"/>
              </a:spcBef>
            </a:pPr>
            <a:endParaRPr lang="en-US" baseline="0" dirty="0" smtClean="0"/>
          </a:p>
          <a:p>
            <a:pPr eaLnBrk="1" hangingPunct="1">
              <a:spcBef>
                <a:spcPct val="0"/>
              </a:spcBef>
            </a:pPr>
            <a:r>
              <a:rPr lang="en-US" baseline="0" dirty="0" smtClean="0"/>
              <a:t>The second day of class students learned how to choose a topic and narrow the focus of a topic.  Choosing a topic assignment issued and was due next class period. Students learned how to evaluate source validity and reliability and identify reference resources and Internet sites appropriate for searching specific topic.  Students learned how to retrieve articles from electronic format or databases, Internet searches and truncation.  Students were also introduced to Research Methods, Plagiarism and other.</a:t>
            </a:r>
          </a:p>
          <a:p>
            <a:pPr eaLnBrk="1" hangingPunct="1">
              <a:spcBef>
                <a:spcPct val="0"/>
              </a:spcBef>
            </a:pPr>
            <a:r>
              <a:rPr lang="en-US" baseline="0" dirty="0" smtClean="0"/>
              <a:t>The third day of class students learned how to construct search strategies using keywords/concepts (and/or quotations), implement search strategies in appropriate electronic databases, use the online help options found in databases and analyze search results and revise if necessary.</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22615-B445-492D-AE5B-7C2F2A536BC3}" type="slidenum">
              <a:rPr lang="en-US" smtClean="0"/>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cs typeface="Times New Roman" pitchFamily="18" charset="0"/>
              </a:rPr>
              <a:t>A pretest and post- test was administered to students to assess the impact of the pilot.  The first day of class student learned how</a:t>
            </a:r>
            <a:r>
              <a:rPr lang="en-US" baseline="0" dirty="0" smtClean="0">
                <a:latin typeface="Times New Roman" pitchFamily="18" charset="0"/>
                <a:cs typeface="Times New Roman" pitchFamily="18" charset="0"/>
              </a:rPr>
              <a:t> to access the James H. White Library Webpage. Students learned how to conduct a card catalog search using author, title, keyword and subject to identify and locate the  call number of various information resources. Tutorials, discussions and activities were done in class relating to the card catalog. Card catalog assignment were issued and due next class meeting.</a:t>
            </a:r>
          </a:p>
          <a:p>
            <a:pPr eaLnBrk="1" hangingPunct="1">
              <a:spcBef>
                <a:spcPct val="0"/>
              </a:spcBef>
            </a:pPr>
            <a:endParaRPr lang="en-US" baseline="0" dirty="0" smtClean="0"/>
          </a:p>
          <a:p>
            <a:pPr eaLnBrk="1" hangingPunct="1">
              <a:spcBef>
                <a:spcPct val="0"/>
              </a:spcBef>
            </a:pPr>
            <a:r>
              <a:rPr lang="en-US" baseline="0" dirty="0" smtClean="0"/>
              <a:t>The second day of class students learned how to choose a topic and narrow the focus of a topic.  Choosing a topic assignment issued and was due next class period. Students learned how to evaluate source validity and reliability and identify reference resources and Internet sites appropriate for searching specific topic.  Students learned how to retrieve articles from electronic format or databases, Internet searches and truncation.  Students were also introduced to Research Methods, Plagiarism and other.</a:t>
            </a:r>
          </a:p>
          <a:p>
            <a:pPr eaLnBrk="1" hangingPunct="1">
              <a:spcBef>
                <a:spcPct val="0"/>
              </a:spcBef>
            </a:pPr>
            <a:r>
              <a:rPr lang="en-US" baseline="0" dirty="0" smtClean="0"/>
              <a:t>The third day of class students learned how to construct search strategies using keywords/concepts (and/or quotations), implement search strategies in appropriate electronic databases, use the online help options found in databases and analyze search results and revise if necessary.</a:t>
            </a: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22615-B445-492D-AE5B-7C2F2A536BC3}" type="slidenum">
              <a:rPr lang="en-US" smtClean="0"/>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defTabSz="467853">
              <a:spcBef>
                <a:spcPct val="20000"/>
              </a:spcBef>
              <a:buFont typeface="Arial" pitchFamily="34" charset="0"/>
              <a:buChar char="•"/>
              <a:defRPr/>
            </a:pPr>
            <a:r>
              <a:rPr lang="en-US" dirty="0" smtClean="0">
                <a:latin typeface="Times New Roman" pitchFamily="18" charset="0"/>
                <a:ea typeface="ＭＳ Ｐゴシック" pitchFamily="-65" charset="-128"/>
                <a:cs typeface="Times New Roman" pitchFamily="18" charset="0"/>
              </a:rPr>
              <a:t>Positive educational outcome for students</a:t>
            </a:r>
          </a:p>
          <a:p>
            <a:pPr defTabSz="467853">
              <a:spcBef>
                <a:spcPct val="20000"/>
              </a:spcBef>
              <a:buFont typeface="Arial" pitchFamily="34" charset="0"/>
              <a:buChar char="•"/>
              <a:defRPr/>
            </a:pPr>
            <a:r>
              <a:rPr lang="en-US" dirty="0" smtClean="0">
                <a:latin typeface="Times New Roman" pitchFamily="18" charset="0"/>
                <a:ea typeface="ＭＳ Ｐゴシック" pitchFamily="-65" charset="-128"/>
                <a:cs typeface="Times New Roman" pitchFamily="18" charset="0"/>
              </a:rPr>
              <a:t> Good relational ties with faculty</a:t>
            </a:r>
          </a:p>
          <a:p>
            <a:pPr defTabSz="467853">
              <a:spcBef>
                <a:spcPct val="20000"/>
              </a:spcBef>
              <a:buFont typeface="Arial" pitchFamily="34" charset="0"/>
              <a:buChar char="•"/>
              <a:defRPr/>
            </a:pPr>
            <a:r>
              <a:rPr lang="en-US" dirty="0" smtClean="0">
                <a:latin typeface="Times New Roman" pitchFamily="18" charset="0"/>
                <a:ea typeface="ＭＳ Ｐゴシック" pitchFamily="-65" charset="-128"/>
                <a:cs typeface="Times New Roman" pitchFamily="18" charset="0"/>
              </a:rPr>
              <a:t> Enhanced critical thinking skills for students who are underprepared for freshmen college course level work</a:t>
            </a:r>
          </a:p>
          <a:p>
            <a:pPr eaLnBrk="1" hangingPunct="1">
              <a:spcBef>
                <a:spcPct val="0"/>
              </a:spcBef>
            </a:pPr>
            <a:endParaRPr lang="en-US" dirty="0" smtClean="0"/>
          </a:p>
          <a:p>
            <a:pPr eaLnBrk="1" hangingPunct="1">
              <a:spcBef>
                <a:spcPct val="0"/>
              </a:spcBef>
            </a:pPr>
            <a:r>
              <a:rPr lang="en-US" dirty="0" smtClean="0"/>
              <a:t>The information provided in this</a:t>
            </a:r>
            <a:r>
              <a:rPr lang="en-US" baseline="0" dirty="0" smtClean="0"/>
              <a:t> study indicates the need for information literacy classes for first year students.  Information literacy has been a concern of librarians for many years, they believed students were not learning the library skills needed to become successful lifelong learners.  Information literacy will allow librarians to teach students how to find and evaluate resources that are appropriate for academic work.</a:t>
            </a:r>
          </a:p>
          <a:p>
            <a:pPr eaLnBrk="1" hangingPunct="1">
              <a:spcBef>
                <a:spcPct val="0"/>
              </a:spcBef>
            </a:pPr>
            <a:r>
              <a:rPr lang="en-US" baseline="0" dirty="0" smtClean="0"/>
              <a:t>The Pre-Test Scoring Rubric</a:t>
            </a:r>
          </a:p>
          <a:p>
            <a:pPr eaLnBrk="1" hangingPunct="1">
              <a:spcBef>
                <a:spcPct val="0"/>
              </a:spcBef>
            </a:pPr>
            <a:r>
              <a:rPr lang="en-US" baseline="0" dirty="0" smtClean="0"/>
              <a:t>Basic     0-4		Intermediate    5-7	Advanced 	8-10</a:t>
            </a:r>
          </a:p>
          <a:p>
            <a:pPr eaLnBrk="1" hangingPunct="1">
              <a:spcBef>
                <a:spcPct val="0"/>
              </a:spcBef>
            </a:pPr>
            <a:endParaRPr lang="en-US" baseline="0" dirty="0" smtClean="0"/>
          </a:p>
          <a:p>
            <a:pPr eaLnBrk="1" hangingPunct="1">
              <a:spcBef>
                <a:spcPct val="0"/>
              </a:spcBef>
            </a:pPr>
            <a:r>
              <a:rPr lang="en-US" baseline="0" dirty="0" smtClean="0"/>
              <a:t>The average pre-test score for group A, B and C were as follows 7.87, 8 and 7.375.  Each group from the pilot scores were similar for the pre-test.</a:t>
            </a:r>
          </a:p>
          <a:p>
            <a:pPr eaLnBrk="1" hangingPunct="1">
              <a:spcBef>
                <a:spcPct val="0"/>
              </a:spcBef>
            </a:pPr>
            <a:r>
              <a:rPr lang="en-US" baseline="0" dirty="0" smtClean="0"/>
              <a:t>Intermediate level indicates that they understood at least 50% of the basic concepts about the library prior to information literacy instruction.</a:t>
            </a:r>
          </a:p>
          <a:p>
            <a:pPr eaLnBrk="1" hangingPunct="1">
              <a:spcBef>
                <a:spcPct val="0"/>
              </a:spcBef>
            </a:pPr>
            <a:r>
              <a:rPr lang="en-US" baseline="0" dirty="0" smtClean="0"/>
              <a:t>Advanced level indicates that they understood at least 75% of the basic concepts about the library prior to information literacy instruction.</a:t>
            </a:r>
          </a:p>
          <a:p>
            <a:pPr eaLnBrk="1" hangingPunct="1">
              <a:spcBef>
                <a:spcPct val="0"/>
              </a:spcBef>
            </a:pPr>
            <a:r>
              <a:rPr lang="en-US" baseline="0" dirty="0" smtClean="0"/>
              <a:t>Post-Test Scoring Rubric</a:t>
            </a:r>
          </a:p>
          <a:p>
            <a:pPr eaLnBrk="1" hangingPunct="1">
              <a:spcBef>
                <a:spcPct val="0"/>
              </a:spcBef>
            </a:pPr>
            <a:r>
              <a:rPr lang="en-US" baseline="0" dirty="0" smtClean="0"/>
              <a:t>Basic  0-5	Intermediate  6-13	Advanced  14-19	Mastered  20-26</a:t>
            </a:r>
          </a:p>
          <a:p>
            <a:pPr eaLnBrk="1" hangingPunct="1">
              <a:spcBef>
                <a:spcPct val="0"/>
              </a:spcBef>
            </a:pPr>
            <a:endParaRPr lang="en-US" baseline="0" dirty="0" smtClean="0"/>
          </a:p>
          <a:p>
            <a:pPr eaLnBrk="1" hangingPunct="1">
              <a:spcBef>
                <a:spcPct val="0"/>
              </a:spcBef>
            </a:pPr>
            <a:r>
              <a:rPr lang="en-US" baseline="0" dirty="0" smtClean="0"/>
              <a:t>The average post- test score for group A, B and C were as follows 21.31, 22.1875 and 21.31.</a:t>
            </a:r>
          </a:p>
          <a:p>
            <a:pPr eaLnBrk="1" hangingPunct="1">
              <a:spcBef>
                <a:spcPct val="0"/>
              </a:spcBef>
            </a:pPr>
            <a:r>
              <a:rPr lang="en-US" baseline="0" dirty="0" smtClean="0"/>
              <a:t>The average score from the post-test indicate that most of the students scored at the mastered level indicating that they understood at least 90% of the information literacy concepts covered during instruction.</a:t>
            </a:r>
          </a:p>
          <a:p>
            <a:pPr eaLnBrk="1" hangingPunct="1">
              <a:spcBef>
                <a:spcPct val="0"/>
              </a:spcBef>
            </a:pPr>
            <a:r>
              <a:rPr lang="en-US" baseline="0" dirty="0" smtClean="0"/>
              <a:t>Although there was no significant statistical difference between the pre-test scores and post-test scores, students still benefitted from the class.  The lack of significant difference in scores seems to indicate that the concept taught in the course need to be elevated to become more challenging to the students.</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60BF8-B625-46A9-81A0-64596D94ECF5}" type="slidenum">
              <a:rPr lang="en-US" smtClean="0"/>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defTabSz="467853">
              <a:spcBef>
                <a:spcPct val="20000"/>
              </a:spcBef>
              <a:buFont typeface="Arial" pitchFamily="34" charset="0"/>
              <a:buChar char="•"/>
              <a:defRPr/>
            </a:pPr>
            <a:r>
              <a:rPr lang="en-US" dirty="0" smtClean="0">
                <a:latin typeface="Times New Roman" pitchFamily="18" charset="0"/>
                <a:ea typeface="ＭＳ Ｐゴシック" pitchFamily="-65" charset="-128"/>
                <a:cs typeface="Times New Roman" pitchFamily="18" charset="0"/>
              </a:rPr>
              <a:t>Positive educational outcome for students</a:t>
            </a:r>
          </a:p>
          <a:p>
            <a:pPr defTabSz="467853">
              <a:spcBef>
                <a:spcPct val="20000"/>
              </a:spcBef>
              <a:buFont typeface="Arial" pitchFamily="34" charset="0"/>
              <a:buChar char="•"/>
              <a:defRPr/>
            </a:pPr>
            <a:r>
              <a:rPr lang="en-US" dirty="0" smtClean="0">
                <a:latin typeface="Times New Roman" pitchFamily="18" charset="0"/>
                <a:ea typeface="ＭＳ Ｐゴシック" pitchFamily="-65" charset="-128"/>
                <a:cs typeface="Times New Roman" pitchFamily="18" charset="0"/>
              </a:rPr>
              <a:t> Good relational ties with faculty</a:t>
            </a:r>
          </a:p>
          <a:p>
            <a:pPr defTabSz="467853">
              <a:spcBef>
                <a:spcPct val="20000"/>
              </a:spcBef>
              <a:buFont typeface="Arial" pitchFamily="34" charset="0"/>
              <a:buChar char="•"/>
              <a:defRPr/>
            </a:pPr>
            <a:r>
              <a:rPr lang="en-US" dirty="0" smtClean="0">
                <a:latin typeface="Times New Roman" pitchFamily="18" charset="0"/>
                <a:ea typeface="ＭＳ Ｐゴシック" pitchFamily="-65" charset="-128"/>
                <a:cs typeface="Times New Roman" pitchFamily="18" charset="0"/>
              </a:rPr>
              <a:t> Enhanced critical thinking skills for students who are underprepared for freshmen college course level work</a:t>
            </a:r>
          </a:p>
          <a:p>
            <a:pPr eaLnBrk="1" hangingPunct="1">
              <a:spcBef>
                <a:spcPct val="0"/>
              </a:spcBef>
            </a:pPr>
            <a:endParaRPr lang="en-US" dirty="0" smtClean="0"/>
          </a:p>
          <a:p>
            <a:pPr eaLnBrk="1" hangingPunct="1">
              <a:spcBef>
                <a:spcPct val="0"/>
              </a:spcBef>
            </a:pPr>
            <a:r>
              <a:rPr lang="en-US" dirty="0" smtClean="0"/>
              <a:t>The information provided in this</a:t>
            </a:r>
            <a:r>
              <a:rPr lang="en-US" baseline="0" dirty="0" smtClean="0"/>
              <a:t> study indicates the need for information literacy classes for first year students.  Information literacy has been a concern of librarians for many years, they believed students were not learning the library skills needed to become successful lifelong learners.  Information literacy will allow librarians to teach students how to find and evaluate resources that are appropriate for academic work.</a:t>
            </a:r>
          </a:p>
          <a:p>
            <a:pPr eaLnBrk="1" hangingPunct="1">
              <a:spcBef>
                <a:spcPct val="0"/>
              </a:spcBef>
            </a:pPr>
            <a:r>
              <a:rPr lang="en-US" baseline="0" dirty="0" smtClean="0"/>
              <a:t>The Pre-Test Scoring Rubric</a:t>
            </a:r>
          </a:p>
          <a:p>
            <a:pPr eaLnBrk="1" hangingPunct="1">
              <a:spcBef>
                <a:spcPct val="0"/>
              </a:spcBef>
            </a:pPr>
            <a:r>
              <a:rPr lang="en-US" baseline="0" dirty="0" smtClean="0"/>
              <a:t>Basic     0-4		Intermediate    5-7	Advanced 	8-10</a:t>
            </a:r>
          </a:p>
          <a:p>
            <a:pPr eaLnBrk="1" hangingPunct="1">
              <a:spcBef>
                <a:spcPct val="0"/>
              </a:spcBef>
            </a:pPr>
            <a:endParaRPr lang="en-US" baseline="0" dirty="0" smtClean="0"/>
          </a:p>
          <a:p>
            <a:pPr eaLnBrk="1" hangingPunct="1">
              <a:spcBef>
                <a:spcPct val="0"/>
              </a:spcBef>
            </a:pPr>
            <a:r>
              <a:rPr lang="en-US" baseline="0" dirty="0" smtClean="0"/>
              <a:t>The average pre-test score for group A, B and C were as follows 7.87, 8 and 7.375.  Each group from the pilot scores were similar for the pre-test.</a:t>
            </a:r>
          </a:p>
          <a:p>
            <a:pPr eaLnBrk="1" hangingPunct="1">
              <a:spcBef>
                <a:spcPct val="0"/>
              </a:spcBef>
            </a:pPr>
            <a:r>
              <a:rPr lang="en-US" baseline="0" dirty="0" smtClean="0"/>
              <a:t>Intermediate level indicates that they understood at least 50% of the basic concepts about the library prior to information literacy instruction.</a:t>
            </a:r>
          </a:p>
          <a:p>
            <a:pPr eaLnBrk="1" hangingPunct="1">
              <a:spcBef>
                <a:spcPct val="0"/>
              </a:spcBef>
            </a:pPr>
            <a:r>
              <a:rPr lang="en-US" baseline="0" dirty="0" smtClean="0"/>
              <a:t>Advanced level indicates that they understood at least 75% of the basic concepts about the library prior to information literacy instruction.</a:t>
            </a:r>
          </a:p>
          <a:p>
            <a:pPr eaLnBrk="1" hangingPunct="1">
              <a:spcBef>
                <a:spcPct val="0"/>
              </a:spcBef>
            </a:pPr>
            <a:r>
              <a:rPr lang="en-US" baseline="0" dirty="0" smtClean="0"/>
              <a:t>Post-Test Scoring Rubric</a:t>
            </a:r>
          </a:p>
          <a:p>
            <a:pPr eaLnBrk="1" hangingPunct="1">
              <a:spcBef>
                <a:spcPct val="0"/>
              </a:spcBef>
            </a:pPr>
            <a:r>
              <a:rPr lang="en-US" baseline="0" dirty="0" smtClean="0"/>
              <a:t>Basic  0-5	Intermediate  6-13	Advanced  14-19	Mastered  20-26</a:t>
            </a:r>
          </a:p>
          <a:p>
            <a:pPr eaLnBrk="1" hangingPunct="1">
              <a:spcBef>
                <a:spcPct val="0"/>
              </a:spcBef>
            </a:pPr>
            <a:endParaRPr lang="en-US" baseline="0" dirty="0" smtClean="0"/>
          </a:p>
          <a:p>
            <a:pPr eaLnBrk="1" hangingPunct="1">
              <a:spcBef>
                <a:spcPct val="0"/>
              </a:spcBef>
            </a:pPr>
            <a:r>
              <a:rPr lang="en-US" baseline="0" dirty="0" smtClean="0"/>
              <a:t>The average post- test score for group A, B and C were as follows 21.31, 22.1875 and 21.31.</a:t>
            </a:r>
          </a:p>
          <a:p>
            <a:pPr eaLnBrk="1" hangingPunct="1">
              <a:spcBef>
                <a:spcPct val="0"/>
              </a:spcBef>
            </a:pPr>
            <a:r>
              <a:rPr lang="en-US" baseline="0" dirty="0" smtClean="0"/>
              <a:t>The average score from the post-test indicate that most of the students scored at the mastered level indicating that they understood at least 90% of the information literacy concepts covered during instruction.</a:t>
            </a:r>
          </a:p>
          <a:p>
            <a:pPr eaLnBrk="1" hangingPunct="1">
              <a:spcBef>
                <a:spcPct val="0"/>
              </a:spcBef>
            </a:pPr>
            <a:r>
              <a:rPr lang="en-US" baseline="0" dirty="0" smtClean="0"/>
              <a:t>Although there was no significant statistical difference between the pre-test scores and post-test scores, students still benefitted from the class.  The lack of significant difference in scores seems to indicate that the concept taught in the course need to be elevated to become more challenging to the students.</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60BF8-B625-46A9-81A0-64596D94ECF5}" type="slidenum">
              <a:rPr lang="en-US" smtClean="0"/>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4AC2BB-CA0E-466D-98B6-4BD39B521968}" type="datetime1">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EA97F1-E751-4002-9FB4-FE21C5EA0FA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0EAADB-3F05-4CD4-8548-66E3FD783F4F}" type="datetime1">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56AC86-02A0-491C-B3BC-BEB1A13793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7EE445-9981-4335-9419-0CA619D0253B}" type="datetime1">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DF3EAB-C762-414B-A38D-31BEF27FDF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D1662-627D-450C-9FAC-DB11769D0AB3}" type="datetime1">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9A4BB1-5233-4FAC-B252-425A8CB89F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5099A8-97D2-40C1-B6F1-61D8ADAD9266}" type="datetime1">
              <a:rPr lang="en-US"/>
              <a:pPr>
                <a:defRPr/>
              </a:pPr>
              <a:t>11/7/2012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BCF391-ECB5-4F9C-8277-072291E6C7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F0684C-A123-4AA2-941B-BE21C31E9C8B}" type="datetime1">
              <a:rPr lang="en-US"/>
              <a:pPr>
                <a:defRPr/>
              </a:pPr>
              <a:t>11/7/2012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62CF46-90C0-415C-9246-BEC26F0D2F5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593EBC-AE0D-49A2-8D1D-1150A1FC20FA}" type="datetime1">
              <a:rPr lang="en-US"/>
              <a:pPr>
                <a:defRPr/>
              </a:pPr>
              <a:t>11/7/2012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11D1644-63F5-43EE-A781-62947B090C5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1CA2FA-7574-499C-BB6A-B1B4E798A5C2}" type="datetime1">
              <a:rPr lang="en-US"/>
              <a:pPr>
                <a:defRPr/>
              </a:pPr>
              <a:t>11/7/2012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8AA1F43-84E7-42B7-8F3C-F20DF73F65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534B81-1436-42DC-BCEC-958D887756AD}" type="datetime1">
              <a:rPr lang="en-US"/>
              <a:pPr>
                <a:defRPr/>
              </a:pPr>
              <a:t>11/7/2012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987FFC-C494-4227-8256-5648594927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167F53-2B96-4D93-A090-AB06B671C762}" type="datetime1">
              <a:rPr lang="en-US"/>
              <a:pPr>
                <a:defRPr/>
              </a:pPr>
              <a:t>11/7/2012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77D060-165D-4422-B6B4-5CA68CB985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DA9AF6-D98D-43D6-9372-F9DD44CCDF8A}" type="datetime1">
              <a:rPr lang="en-US"/>
              <a:pPr>
                <a:defRPr/>
              </a:pPr>
              <a:t>11/7/2012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092C3F6-F7EB-4AB5-B8E3-05FB011A618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defRPr>
            </a:lvl1pPr>
          </a:lstStyle>
          <a:p>
            <a:pPr>
              <a:defRPr/>
            </a:pPr>
            <a:fld id="{D6F6C386-A063-4C7F-9F9F-08349950B1EE}" type="datetime1">
              <a:rPr lang="en-US"/>
              <a:pPr>
                <a:defRPr/>
              </a:pPr>
              <a:t>11/7/2012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defRPr>
            </a:lvl1pPr>
          </a:lstStyle>
          <a:p>
            <a:pPr>
              <a:defRPr/>
            </a:pPr>
            <a:fld id="{75B7069F-D535-4749-9E53-DADEBC8314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587" y="914400"/>
            <a:ext cx="7772400" cy="1470025"/>
          </a:xfrm>
        </p:spPr>
        <p:txBody>
          <a:bodyPr/>
          <a:lstStyle/>
          <a:p>
            <a:r>
              <a:rPr lang="en-US" dirty="0" smtClean="0"/>
              <a:t>Enhancing Critical Thinking Skills</a:t>
            </a:r>
            <a:endParaRPr lang="en-US" dirty="0"/>
          </a:p>
        </p:txBody>
      </p:sp>
      <p:sp>
        <p:nvSpPr>
          <p:cNvPr id="3" name="Subtitle 2"/>
          <p:cNvSpPr>
            <a:spLocks noGrp="1"/>
          </p:cNvSpPr>
          <p:nvPr>
            <p:ph type="subTitle" idx="1"/>
          </p:nvPr>
        </p:nvSpPr>
        <p:spPr>
          <a:xfrm>
            <a:off x="1295400" y="2057400"/>
            <a:ext cx="6400800" cy="4114800"/>
          </a:xfrm>
        </p:spPr>
        <p:txBody>
          <a:bodyPr/>
          <a:lstStyle/>
          <a:p>
            <a:r>
              <a:rPr lang="en-US" sz="2800" dirty="0">
                <a:solidFill>
                  <a:schemeClr val="tx1"/>
                </a:solidFill>
                <a:latin typeface="Times New Roman" pitchFamily="18" charset="0"/>
                <a:cs typeface="Times New Roman" pitchFamily="18" charset="0"/>
              </a:rPr>
              <a:t>2012 HBCU Library Alliance Leadership Institute</a:t>
            </a:r>
          </a:p>
          <a:p>
            <a:r>
              <a:rPr lang="en-US" sz="2800" dirty="0">
                <a:solidFill>
                  <a:schemeClr val="tx1"/>
                </a:solidFill>
                <a:latin typeface="Times New Roman" pitchFamily="18" charset="0"/>
                <a:cs typeface="Times New Roman" pitchFamily="18" charset="0"/>
              </a:rPr>
              <a:t>Presented By:</a:t>
            </a:r>
          </a:p>
          <a:p>
            <a:r>
              <a:rPr lang="en-US" sz="2800" dirty="0" err="1">
                <a:solidFill>
                  <a:schemeClr val="tx1"/>
                </a:solidFill>
                <a:latin typeface="Times New Roman" pitchFamily="18" charset="0"/>
                <a:cs typeface="Times New Roman" pitchFamily="18" charset="0"/>
              </a:rPr>
              <a:t>Violene</a:t>
            </a:r>
            <a:r>
              <a:rPr lang="en-US" sz="2800" dirty="0">
                <a:solidFill>
                  <a:schemeClr val="tx1"/>
                </a:solidFill>
                <a:latin typeface="Times New Roman" pitchFamily="18" charset="0"/>
                <a:cs typeface="Times New Roman" pitchFamily="18" charset="0"/>
              </a:rPr>
              <a:t> Williams, MLIS</a:t>
            </a:r>
          </a:p>
          <a:p>
            <a:r>
              <a:rPr lang="en-US" sz="2800" dirty="0">
                <a:solidFill>
                  <a:schemeClr val="tx1"/>
                </a:solidFill>
                <a:latin typeface="Times New Roman" pitchFamily="18" charset="0"/>
                <a:cs typeface="Times New Roman" pitchFamily="18" charset="0"/>
              </a:rPr>
              <a:t>Reference Librarian</a:t>
            </a:r>
          </a:p>
          <a:p>
            <a:r>
              <a:rPr lang="en-US" sz="2800" dirty="0">
                <a:solidFill>
                  <a:schemeClr val="tx1"/>
                </a:solidFill>
                <a:latin typeface="Times New Roman" pitchFamily="18" charset="0"/>
                <a:cs typeface="Times New Roman" pitchFamily="18" charset="0"/>
              </a:rPr>
              <a:t>James Herbert White Library</a:t>
            </a:r>
          </a:p>
          <a:p>
            <a:r>
              <a:rPr lang="en-US" sz="2800" dirty="0">
                <a:solidFill>
                  <a:schemeClr val="tx1"/>
                </a:solidFill>
                <a:latin typeface="Times New Roman" pitchFamily="18" charset="0"/>
                <a:cs typeface="Times New Roman" pitchFamily="18" charset="0"/>
              </a:rPr>
              <a:t>viwill@mvsu.edu</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p>
        </p:txBody>
      </p:sp>
      <p:sp>
        <p:nvSpPr>
          <p:cNvPr id="4" name="TextBox 3"/>
          <p:cNvSpPr txBox="1"/>
          <p:nvPr/>
        </p:nvSpPr>
        <p:spPr>
          <a:xfrm>
            <a:off x="3505200" y="6324600"/>
            <a:ext cx="4936787" cy="369332"/>
          </a:xfrm>
          <a:prstGeom prst="rect">
            <a:avLst/>
          </a:prstGeom>
          <a:noFill/>
        </p:spPr>
        <p:txBody>
          <a:bodyPr wrap="square" rtlCol="0">
            <a:spAutoFit/>
          </a:bodyPr>
          <a:lstStyle/>
          <a:p>
            <a:r>
              <a:rPr lang="en-US" dirty="0" smtClean="0"/>
              <a:t>Mississippi Valley State University </a:t>
            </a:r>
            <a:endParaRPr lang="en-US" dirty="0"/>
          </a:p>
        </p:txBody>
      </p:sp>
    </p:spTree>
    <p:extLst>
      <p:ext uri="{BB962C8B-B14F-4D97-AF65-F5344CB8AC3E}">
        <p14:creationId xmlns:p14="http://schemas.microsoft.com/office/powerpoint/2010/main" val="257566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11268"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5" name="Content Placeholder 2"/>
          <p:cNvSpPr txBox="1">
            <a:spLocks/>
          </p:cNvSpPr>
          <p:nvPr/>
        </p:nvSpPr>
        <p:spPr bwMode="auto">
          <a:xfrm>
            <a:off x="990600" y="685800"/>
            <a:ext cx="7162800" cy="4191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tabLst/>
              <a:defRPr/>
            </a:pPr>
            <a:endParaRPr kumimoji="0" lang="en-US" sz="24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lang="en-US" sz="2400" dirty="0" smtClean="0">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
        <p:nvSpPr>
          <p:cNvPr id="7" name="Title 1"/>
          <p:cNvSpPr txBox="1">
            <a:spLocks/>
          </p:cNvSpPr>
          <p:nvPr/>
        </p:nvSpPr>
        <p:spPr bwMode="auto">
          <a:xfrm>
            <a:off x="7620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Overall Outcomes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pic>
        <p:nvPicPr>
          <p:cNvPr id="1027" name="Chart 1"/>
          <p:cNvPicPr>
            <a:picLocks noChangeArrowheads="1"/>
          </p:cNvPicPr>
          <p:nvPr/>
        </p:nvPicPr>
        <p:blipFill>
          <a:blip r:embed="rId4"/>
          <a:srcRect b="-43"/>
          <a:stretch>
            <a:fillRect/>
          </a:stretch>
        </p:blipFill>
        <p:spPr bwMode="auto">
          <a:xfrm>
            <a:off x="1447800" y="914400"/>
            <a:ext cx="5257800" cy="3810000"/>
          </a:xfrm>
          <a:prstGeom prst="rect">
            <a:avLst/>
          </a:prstGeom>
          <a:noFill/>
          <a:ln w="9525">
            <a:noFill/>
            <a:miter lim="800000"/>
            <a:headEnd/>
            <a:tailEnd/>
          </a:ln>
        </p:spPr>
      </p:pic>
      <p:sp>
        <p:nvSpPr>
          <p:cNvPr id="10" name="TextBox 9"/>
          <p:cNvSpPr txBox="1"/>
          <p:nvPr/>
        </p:nvSpPr>
        <p:spPr>
          <a:xfrm>
            <a:off x="6934200" y="1447800"/>
            <a:ext cx="1524000" cy="1231106"/>
          </a:xfrm>
          <a:prstGeom prst="rect">
            <a:avLst/>
          </a:prstGeom>
          <a:noFill/>
        </p:spPr>
        <p:txBody>
          <a:bodyPr wrap="square" rtlCol="0">
            <a:spAutoFit/>
          </a:bodyPr>
          <a:lstStyle/>
          <a:p>
            <a:r>
              <a:rPr lang="en-US" sz="2800" dirty="0" smtClean="0">
                <a:latin typeface="Times New Roman" pitchFamily="18" charset="0"/>
                <a:cs typeface="Times New Roman" pitchFamily="18" charset="0"/>
              </a:rPr>
              <a:t>Group A Scores</a:t>
            </a:r>
          </a:p>
          <a:p>
            <a:endParaRPr lang="en-US" dirty="0"/>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Scatterplot of Group A Scores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Scatterplot of Group A Scores</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769938"/>
          </a:xfrm>
          <a:prstGeom prst="rect">
            <a:avLst/>
          </a:prstGeom>
          <a:noFill/>
        </p:spPr>
        <p:txBody>
          <a:bodyPr>
            <a:spAutoFit/>
          </a:bodyPr>
          <a:lstStyle/>
          <a:p>
            <a:pPr>
              <a:defRPr/>
            </a:pPr>
            <a:r>
              <a:rPr lang="en-US" sz="4400" dirty="0"/>
              <a:t> </a:t>
            </a:r>
            <a:endParaRPr lang="en-US" sz="4400" dirty="0">
              <a:effectLst>
                <a:outerShdw blurRad="38100" dist="38100" dir="2700000" algn="tl">
                  <a:srgbClr val="C0C0C0"/>
                </a:outerShdw>
              </a:effectLst>
              <a:cs typeface="Arial" charset="0"/>
            </a:endParaRPr>
          </a:p>
        </p:txBody>
      </p:sp>
      <p:sp>
        <p:nvSpPr>
          <p:cNvPr id="2053" name="Content Placeholder 2"/>
          <p:cNvSpPr txBox="1">
            <a:spLocks/>
          </p:cNvSpPr>
          <p:nvPr/>
        </p:nvSpPr>
        <p:spPr bwMode="auto">
          <a:xfrm>
            <a:off x="1295400" y="914400"/>
            <a:ext cx="6172200" cy="37338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5" name="Title 1"/>
          <p:cNvSpPr txBox="1">
            <a:spLocks/>
          </p:cNvSpPr>
          <p:nvPr/>
        </p:nvSpPr>
        <p:spPr bwMode="auto">
          <a:xfrm>
            <a:off x="9144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Key Innovations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7" name="Content Placeholder 2"/>
          <p:cNvSpPr txBox="1">
            <a:spLocks/>
          </p:cNvSpPr>
          <p:nvPr/>
        </p:nvSpPr>
        <p:spPr bwMode="auto">
          <a:xfrm>
            <a:off x="914400" y="609599"/>
            <a:ext cx="7391400" cy="4191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Finding ways to introduce information literacy to the students.</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Making class interesting not boring</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Involving students in the weekly activities </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By  listening to the students when they speak</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Getting to know the students to determine how they think</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lang="en-US" sz="2800" dirty="0" smtClean="0">
                <a:latin typeface="Times New Roman" pitchFamily="18" charset="0"/>
                <a:cs typeface="Times New Roman" pitchFamily="18" charset="0"/>
              </a:rPr>
              <a:t> Students did hands on assignments during class</a:t>
            </a:r>
            <a:endPar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905000" y="5334000"/>
            <a:ext cx="6400800" cy="830263"/>
          </a:xfrm>
          <a:prstGeom prst="rect">
            <a:avLst/>
          </a:prstGeom>
          <a:noFill/>
        </p:spPr>
        <p:txBody>
          <a:bodyPr>
            <a:spAutoFit/>
          </a:bodyPr>
          <a:lstStyle/>
          <a:p>
            <a:pPr>
              <a:defRPr/>
            </a:pPr>
            <a:r>
              <a:rPr lang="en-US" sz="4800" dirty="0"/>
              <a:t> </a:t>
            </a:r>
            <a:endParaRPr lang="en-US" sz="4400" dirty="0">
              <a:effectLst>
                <a:outerShdw blurRad="38100" dist="38100" dir="2700000" algn="tl">
                  <a:srgbClr val="C0C0C0"/>
                </a:outerShdw>
              </a:effectLst>
              <a:cs typeface="Arial" charset="0"/>
            </a:endParaRPr>
          </a:p>
        </p:txBody>
      </p:sp>
      <p:sp>
        <p:nvSpPr>
          <p:cNvPr id="3077"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5" name="Title 1"/>
          <p:cNvSpPr txBox="1">
            <a:spLocks/>
          </p:cNvSpPr>
          <p:nvPr/>
        </p:nvSpPr>
        <p:spPr bwMode="auto">
          <a:xfrm>
            <a:off x="6096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Challenges</a:t>
            </a:r>
            <a:endParaRPr kumimoji="0" lang="en-US" sz="60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7" name="Content Placeholder 2"/>
          <p:cNvSpPr txBox="1">
            <a:spLocks/>
          </p:cNvSpPr>
          <p:nvPr/>
        </p:nvSpPr>
        <p:spPr bwMode="auto">
          <a:xfrm>
            <a:off x="762000" y="533401"/>
            <a:ext cx="7543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0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The original plan was to go into the high school and teach high school juniors and seniors Critical thinking Skills (Information Literacy classes)</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0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Due to the fact that no funds were available the project participants were changed</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lang="en-US" sz="3000" dirty="0" smtClean="0">
                <a:latin typeface="Times New Roman" pitchFamily="18" charset="0"/>
                <a:cs typeface="Times New Roman" pitchFamily="18" charset="0"/>
              </a:rPr>
              <a:t>Had to determine what other audience we could use as our target without having to change too much else about the project</a:t>
            </a:r>
            <a:endParaRPr kumimoji="0" lang="en-US" sz="30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12292"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5" name="Content Placeholder 2"/>
          <p:cNvSpPr txBox="1">
            <a:spLocks/>
          </p:cNvSpPr>
          <p:nvPr/>
        </p:nvSpPr>
        <p:spPr bwMode="auto">
          <a:xfrm>
            <a:off x="990600" y="685801"/>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Had limited time in which to do actual instruction</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Once target</a:t>
            </a:r>
            <a:r>
              <a:rPr kumimoji="0" lang="en-US" sz="3200" b="0" i="0" u="none" strike="noStrike" kern="1200" cap="none" spc="0" normalizeH="0" noProof="0" dirty="0" smtClean="0">
                <a:ln>
                  <a:noFill/>
                </a:ln>
                <a:effectLst/>
                <a:uLnTx/>
                <a:uFillTx/>
                <a:latin typeface="Times New Roman" pitchFamily="18" charset="0"/>
                <a:ea typeface="ＭＳ Ｐゴシック" pitchFamily="-65" charset="-128"/>
                <a:cs typeface="Times New Roman" pitchFamily="18" charset="0"/>
              </a:rPr>
              <a:t> was confirmed, </a:t>
            </a:r>
            <a:r>
              <a:rPr lang="en-US" sz="3200" dirty="0" smtClean="0">
                <a:latin typeface="Times New Roman" pitchFamily="18" charset="0"/>
                <a:cs typeface="Times New Roman" pitchFamily="18" charset="0"/>
              </a:rPr>
              <a:t>h</a:t>
            </a: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ad to teach enough classes</a:t>
            </a:r>
            <a:r>
              <a:rPr kumimoji="0" lang="en-US" sz="3200" b="0" i="0" u="none" strike="noStrike" kern="1200" cap="none" spc="0" normalizeH="0" noProof="0" dirty="0" smtClean="0">
                <a:ln>
                  <a:noFill/>
                </a:ln>
                <a:effectLst/>
                <a:uLnTx/>
                <a:uFillTx/>
                <a:latin typeface="Times New Roman" pitchFamily="18" charset="0"/>
                <a:ea typeface="ＭＳ Ｐゴシック" pitchFamily="-65" charset="-128"/>
                <a:cs typeface="Times New Roman" pitchFamily="18" charset="0"/>
              </a:rPr>
              <a:t> to ensure integrity of data</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lang="en-US" sz="3200" dirty="0" smtClean="0">
                <a:latin typeface="Times New Roman" pitchFamily="18" charset="0"/>
                <a:cs typeface="Times New Roman" pitchFamily="18" charset="0"/>
              </a:rPr>
              <a:t>Had to get faculty buy-in</a:t>
            </a:r>
            <a:endParaRPr kumimoji="0" lang="en-US" sz="3200" b="0" i="0" u="none" strike="noStrike" kern="1200" cap="none" spc="0" normalizeH="0" noProof="0" dirty="0" smtClean="0">
              <a:ln>
                <a:noFill/>
              </a:ln>
              <a:effectLst/>
              <a:uLnTx/>
              <a:uFillTx/>
              <a:latin typeface="Times New Roman" pitchFamily="18" charset="0"/>
              <a:ea typeface="ＭＳ Ｐゴシック" pitchFamily="-65" charset="-128"/>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
        <p:nvSpPr>
          <p:cNvPr id="7" name="Title 1"/>
          <p:cNvSpPr txBox="1">
            <a:spLocks/>
          </p:cNvSpPr>
          <p:nvPr/>
        </p:nvSpPr>
        <p:spPr bwMode="auto">
          <a:xfrm>
            <a:off x="9144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Challenges Continued</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4101"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200" dirty="0">
              <a:cs typeface="Arial" charset="0"/>
            </a:endParaRPr>
          </a:p>
        </p:txBody>
      </p:sp>
      <p:sp>
        <p:nvSpPr>
          <p:cNvPr id="5" name="Title 1"/>
          <p:cNvSpPr txBox="1">
            <a:spLocks/>
          </p:cNvSpPr>
          <p:nvPr/>
        </p:nvSpPr>
        <p:spPr bwMode="auto">
          <a:xfrm>
            <a:off x="9144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Stakeholders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7" name="Rectangle 6"/>
          <p:cNvSpPr/>
          <p:nvPr/>
        </p:nvSpPr>
        <p:spPr>
          <a:xfrm>
            <a:off x="914400" y="685800"/>
            <a:ext cx="7391400" cy="3785652"/>
          </a:xfrm>
          <a:prstGeom prst="rect">
            <a:avLst/>
          </a:prstGeom>
        </p:spPr>
        <p:txBody>
          <a:bodyPr wrap="square">
            <a:spAutoFit/>
          </a:bodyPr>
          <a:lstStyle/>
          <a:p>
            <a:r>
              <a:rPr lang="en-US" sz="4000" dirty="0" smtClean="0">
                <a:latin typeface="Times New Roman" pitchFamily="18" charset="0"/>
                <a:cs typeface="Times New Roman" pitchFamily="18" charset="0"/>
              </a:rPr>
              <a:t>The stakeholders for the project were: </a:t>
            </a:r>
          </a:p>
          <a:p>
            <a:pPr>
              <a:buFont typeface="Arial" pitchFamily="34" charset="0"/>
              <a:buChar char="•"/>
            </a:pPr>
            <a:r>
              <a:rPr lang="en-US" sz="4000" dirty="0" smtClean="0">
                <a:latin typeface="Times New Roman" pitchFamily="18" charset="0"/>
                <a:cs typeface="Times New Roman" pitchFamily="18" charset="0"/>
              </a:rPr>
              <a:t>MVSU Freshmen Students</a:t>
            </a:r>
          </a:p>
          <a:p>
            <a:pPr>
              <a:buFont typeface="Arial" pitchFamily="34" charset="0"/>
              <a:buChar char="•"/>
            </a:pPr>
            <a:r>
              <a:rPr lang="en-US" sz="4000" dirty="0" smtClean="0">
                <a:latin typeface="Times New Roman" pitchFamily="18" charset="0"/>
                <a:cs typeface="Times New Roman" pitchFamily="18" charset="0"/>
              </a:rPr>
              <a:t>James Herbert White Librarians</a:t>
            </a:r>
          </a:p>
          <a:p>
            <a:pPr>
              <a:buFont typeface="Arial" pitchFamily="34" charset="0"/>
              <a:buChar char="•"/>
            </a:pPr>
            <a:r>
              <a:rPr lang="en-US" sz="4000" dirty="0" smtClean="0">
                <a:latin typeface="Times New Roman" pitchFamily="18" charset="0"/>
                <a:cs typeface="Times New Roman" pitchFamily="18" charset="0"/>
              </a:rPr>
              <a:t>MVSU Teaching Faculty</a:t>
            </a:r>
          </a:p>
          <a:p>
            <a:pPr>
              <a:buFont typeface="Arial" pitchFamily="34" charset="0"/>
              <a:buChar char="•"/>
            </a:pPr>
            <a:r>
              <a:rPr lang="en-US" sz="4000" dirty="0" smtClean="0">
                <a:latin typeface="Times New Roman" pitchFamily="18" charset="0"/>
                <a:cs typeface="Times New Roman" pitchFamily="18" charset="0"/>
              </a:rPr>
              <a:t>MVSU Administration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4101"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200" dirty="0">
              <a:cs typeface="Arial" charset="0"/>
            </a:endParaRPr>
          </a:p>
        </p:txBody>
      </p:sp>
      <p:sp>
        <p:nvSpPr>
          <p:cNvPr id="5" name="Content Placeholder 2"/>
          <p:cNvSpPr txBox="1">
            <a:spLocks/>
          </p:cNvSpPr>
          <p:nvPr/>
        </p:nvSpPr>
        <p:spPr bwMode="auto">
          <a:xfrm>
            <a:off x="990600" y="685800"/>
            <a:ext cx="7239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lang="en-US" sz="3200" dirty="0" smtClean="0">
                <a:latin typeface="Times New Roman" pitchFamily="18" charset="0"/>
                <a:cs typeface="Times New Roman" pitchFamily="18" charset="0"/>
              </a:rPr>
              <a:t>The initial project met with some resistance from the local high school principal</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lang="en-US" sz="3200" dirty="0" smtClean="0">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However,</a:t>
            </a:r>
            <a:r>
              <a:rPr kumimoji="0" lang="en-US" sz="3200" b="0" i="0" u="none" strike="noStrike" kern="1200" cap="none" spc="0" normalizeH="0" noProof="0" dirty="0" smtClean="0">
                <a:ln>
                  <a:noFill/>
                </a:ln>
                <a:effectLst/>
                <a:uLnTx/>
                <a:uFillTx/>
                <a:latin typeface="Times New Roman" pitchFamily="18" charset="0"/>
                <a:ea typeface="ＭＳ Ｐゴシック" pitchFamily="-65" charset="-128"/>
                <a:cs typeface="Times New Roman" pitchFamily="18" charset="0"/>
              </a:rPr>
              <a:t> the revised project met with no resistance </a:t>
            </a: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from the faculty, university</a:t>
            </a:r>
            <a:r>
              <a:rPr kumimoji="0" lang="en-US" sz="3200" b="0" i="0" u="none" strike="noStrike" kern="1200" cap="none" spc="0" normalizeH="0" noProof="0" dirty="0" smtClean="0">
                <a:ln>
                  <a:noFill/>
                </a:ln>
                <a:effectLst/>
                <a:uLnTx/>
                <a:uFillTx/>
                <a:latin typeface="Times New Roman" pitchFamily="18" charset="0"/>
                <a:ea typeface="ＭＳ Ｐゴシック" pitchFamily="-65" charset="-128"/>
                <a:cs typeface="Times New Roman" pitchFamily="18" charset="0"/>
              </a:rPr>
              <a:t> administration nor the </a:t>
            </a: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students</a:t>
            </a:r>
          </a:p>
        </p:txBody>
      </p:sp>
      <p:sp>
        <p:nvSpPr>
          <p:cNvPr id="7" name="Title 1"/>
          <p:cNvSpPr txBox="1">
            <a:spLocks/>
          </p:cNvSpPr>
          <p:nvPr/>
        </p:nvSpPr>
        <p:spPr bwMode="auto">
          <a:xfrm>
            <a:off x="9144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Project Resistance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4101"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200" dirty="0">
              <a:cs typeface="Arial" charset="0"/>
            </a:endParaRPr>
          </a:p>
        </p:txBody>
      </p:sp>
      <p:sp>
        <p:nvSpPr>
          <p:cNvPr id="5" name="Title 1"/>
          <p:cNvSpPr txBox="1">
            <a:spLocks/>
          </p:cNvSpPr>
          <p:nvPr/>
        </p:nvSpPr>
        <p:spPr bwMode="auto">
          <a:xfrm>
            <a:off x="9144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Insights Gained</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7" name="Content Placeholder 2"/>
          <p:cNvSpPr txBox="1">
            <a:spLocks/>
          </p:cNvSpPr>
          <p:nvPr/>
        </p:nvSpPr>
        <p:spPr bwMode="auto">
          <a:xfrm>
            <a:off x="762000" y="655637"/>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Learned to  talk, listen, and act together </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Learned how to have a crucial conservation</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Learned to apologize when appropriate </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lang="en-US" sz="2800" dirty="0" smtClean="0">
                <a:latin typeface="Times New Roman" pitchFamily="18" charset="0"/>
                <a:cs typeface="Times New Roman" pitchFamily="18" charset="0"/>
              </a:rPr>
              <a:t>Learned to expect the unexpected</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Learned</a:t>
            </a:r>
            <a:r>
              <a:rPr kumimoji="0" lang="en-US" sz="2800" b="0" i="0" u="none" strike="noStrike" kern="1200" cap="none" spc="0" normalizeH="0" noProof="0" dirty="0" smtClean="0">
                <a:ln>
                  <a:noFill/>
                </a:ln>
                <a:effectLst/>
                <a:uLnTx/>
                <a:uFillTx/>
                <a:latin typeface="Times New Roman" pitchFamily="18" charset="0"/>
                <a:ea typeface="ＭＳ Ｐゴシック" pitchFamily="-65" charset="-128"/>
                <a:cs typeface="Times New Roman" pitchFamily="18" charset="0"/>
              </a:rPr>
              <a:t> that not everyone believes in your work</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lang="en-US" sz="2800" baseline="0" dirty="0" smtClean="0">
                <a:latin typeface="Times New Roman" pitchFamily="18" charset="0"/>
                <a:cs typeface="Times New Roman" pitchFamily="18" charset="0"/>
              </a:rPr>
              <a:t>Learned</a:t>
            </a:r>
            <a:r>
              <a:rPr lang="en-US" sz="2800" dirty="0" smtClean="0">
                <a:latin typeface="Times New Roman" pitchFamily="18" charset="0"/>
                <a:cs typeface="Times New Roman" pitchFamily="18" charset="0"/>
              </a:rPr>
              <a:t> how not to give up</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lang="en-US" sz="2800" dirty="0" smtClean="0">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4101"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200" dirty="0">
              <a:cs typeface="Arial" charset="0"/>
            </a:endParaRPr>
          </a:p>
        </p:txBody>
      </p:sp>
      <p:sp>
        <p:nvSpPr>
          <p:cNvPr id="5" name="Title 1"/>
          <p:cNvSpPr txBox="1">
            <a:spLocks/>
          </p:cNvSpPr>
          <p:nvPr/>
        </p:nvSpPr>
        <p:spPr bwMode="auto">
          <a:xfrm>
            <a:off x="1600200" y="53340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Conclusion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7" name="Content Placeholder 2"/>
          <p:cNvSpPr txBox="1">
            <a:spLocks/>
          </p:cNvSpPr>
          <p:nvPr/>
        </p:nvSpPr>
        <p:spPr bwMode="auto">
          <a:xfrm>
            <a:off x="990600" y="685801"/>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This project will give MVSU an opportunity to increase the percentage of incoming freshmen who are capable of handling college level work</a:t>
            </a:r>
          </a:p>
          <a:p>
            <a:pPr marL="0" marR="0" lvl="0" indent="0" defTabSz="4572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This program helped me to tell a story  about information literacy to first year MVSU underprepared students and how to have a crucial conversation</a:t>
            </a:r>
            <a:endParaRPr lang="en-US" sz="3200" dirty="0" smtClean="0">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endParaRP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4101"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200" dirty="0">
              <a:cs typeface="Arial" charset="0"/>
            </a:endParaRPr>
          </a:p>
        </p:txBody>
      </p:sp>
      <p:sp>
        <p:nvSpPr>
          <p:cNvPr id="5" name="Title 1"/>
          <p:cNvSpPr txBox="1">
            <a:spLocks/>
          </p:cNvSpPr>
          <p:nvPr/>
        </p:nvSpPr>
        <p:spPr bwMode="auto">
          <a:xfrm>
            <a:off x="1600200" y="53340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University Strategic Plan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7" name="Content Placeholder 2"/>
          <p:cNvSpPr txBox="1">
            <a:spLocks/>
          </p:cNvSpPr>
          <p:nvPr/>
        </p:nvSpPr>
        <p:spPr bwMode="auto">
          <a:xfrm>
            <a:off x="990600" y="685801"/>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None/>
            </a:pPr>
            <a:r>
              <a:rPr lang="en-US" sz="2200" dirty="0" smtClean="0">
                <a:latin typeface="Times New Roman" pitchFamily="18" charset="0"/>
                <a:cs typeface="Times New Roman" pitchFamily="18" charset="0"/>
              </a:rPr>
              <a:t>This project aligns itself with the following university strategic goals: </a:t>
            </a:r>
          </a:p>
          <a:p>
            <a:pPr marL="514350" indent="-514350">
              <a:buFont typeface="+mj-lt"/>
              <a:buAutoNum type="arabicPeriod"/>
            </a:pPr>
            <a:r>
              <a:rPr lang="en-US" sz="2200" dirty="0" smtClean="0">
                <a:latin typeface="Times New Roman" pitchFamily="18" charset="0"/>
                <a:cs typeface="Times New Roman" pitchFamily="18" charset="0"/>
              </a:rPr>
              <a:t>Develop educational programming with the local K-12 institutions and pre-K facilities to bring students to campus for purely academic endeavors </a:t>
            </a:r>
          </a:p>
          <a:p>
            <a:pPr marL="514350" indent="-514350">
              <a:buFont typeface="+mj-lt"/>
              <a:buAutoNum type="arabicPeriod"/>
            </a:pPr>
            <a:r>
              <a:rPr lang="en-US" sz="2200" dirty="0" smtClean="0">
                <a:latin typeface="Times New Roman" pitchFamily="18" charset="0"/>
                <a:cs typeface="Times New Roman" pitchFamily="18" charset="0"/>
              </a:rPr>
              <a:t>Embrace the niche of service to the underserved and underprepared </a:t>
            </a:r>
          </a:p>
          <a:p>
            <a:pPr marL="514350" indent="-514350">
              <a:buFont typeface="+mj-lt"/>
              <a:buAutoNum type="arabicPeriod"/>
            </a:pPr>
            <a:r>
              <a:rPr lang="en-US" sz="2200" dirty="0" smtClean="0">
                <a:latin typeface="Times New Roman" pitchFamily="18" charset="0"/>
                <a:cs typeface="Times New Roman" pitchFamily="18" charset="0"/>
              </a:rPr>
              <a:t>Establish and enhance formal connections between academic departments and high schools (University)</a:t>
            </a:r>
          </a:p>
          <a:p>
            <a:pPr marL="514350" indent="-514350">
              <a:buFont typeface="+mj-lt"/>
              <a:buAutoNum type="arabicPeriod"/>
            </a:pPr>
            <a:r>
              <a:rPr lang="en-US" sz="2200" dirty="0" smtClean="0">
                <a:latin typeface="Times New Roman" pitchFamily="18" charset="0"/>
                <a:cs typeface="Times New Roman" pitchFamily="18" charset="0"/>
              </a:rPr>
              <a:t>Librarians will provide information services for faculty, staff, students and the community users we do not see (Library)</a:t>
            </a:r>
          </a:p>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Times New Roman" pitchFamily="18" charset="0"/>
              <a:ea typeface="ＭＳ Ｐゴシック" pitchFamily="-65" charset="-128"/>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4101"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200" dirty="0">
              <a:cs typeface="Arial" charset="0"/>
            </a:endParaRPr>
          </a:p>
        </p:txBody>
      </p:sp>
      <p:sp>
        <p:nvSpPr>
          <p:cNvPr id="5" name="Title 1"/>
          <p:cNvSpPr txBox="1">
            <a:spLocks/>
          </p:cNvSpPr>
          <p:nvPr/>
        </p:nvSpPr>
        <p:spPr bwMode="auto">
          <a:xfrm>
            <a:off x="7620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Thanks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8" name="Content Placeholder 2"/>
          <p:cNvSpPr txBox="1">
            <a:spLocks/>
          </p:cNvSpPr>
          <p:nvPr/>
        </p:nvSpPr>
        <p:spPr bwMode="auto">
          <a:xfrm>
            <a:off x="762000" y="685800"/>
            <a:ext cx="6477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Ms. Adrienne Webber</a:t>
            </a:r>
          </a:p>
          <a:p>
            <a:pPr marL="0" marR="0" lvl="0" indent="0"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Dean of Library and Information Services</a:t>
            </a:r>
          </a:p>
          <a:p>
            <a:pPr marL="0" marR="0" lvl="0" indent="0" defTabSz="457200" rtl="0" eaLnBrk="0" fontAlgn="base" latinLnBrk="0" hangingPunct="0">
              <a:lnSpc>
                <a:spcPct val="100000"/>
              </a:lnSpc>
              <a:spcBef>
                <a:spcPct val="20000"/>
              </a:spcBef>
              <a:spcAft>
                <a:spcPct val="0"/>
              </a:spcAft>
              <a:buClrTx/>
              <a:buSzTx/>
              <a:buFont typeface="Arial" charset="0"/>
              <a:buNone/>
              <a:tabLst/>
              <a:defRPr/>
            </a:pPr>
            <a:r>
              <a:rPr lang="en-US" sz="2800" dirty="0" smtClean="0">
                <a:latin typeface="Times New Roman" pitchFamily="18" charset="0"/>
                <a:cs typeface="Times New Roman" pitchFamily="18" charset="0"/>
              </a:rPr>
              <a:t>Miller F. Whitaker Library</a:t>
            </a:r>
          </a:p>
          <a:p>
            <a:pPr marL="0" marR="0" lvl="0" indent="0" defTabSz="4572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South Carolina State University </a:t>
            </a:r>
          </a:p>
        </p:txBody>
      </p:sp>
      <p:sp>
        <p:nvSpPr>
          <p:cNvPr id="14" name="TextBox 13"/>
          <p:cNvSpPr txBox="1"/>
          <p:nvPr/>
        </p:nvSpPr>
        <p:spPr>
          <a:xfrm>
            <a:off x="1447800" y="2895600"/>
            <a:ext cx="7010400" cy="2074414"/>
          </a:xfrm>
          <a:prstGeom prst="rect">
            <a:avLst/>
          </a:prstGeom>
          <a:noFill/>
        </p:spPr>
        <p:txBody>
          <a:bodyPr wrap="square" rtlCol="0">
            <a:spAutoFit/>
          </a:bodyPr>
          <a:lstStyle/>
          <a:p>
            <a:pPr lvl="0" algn="r" eaLnBrk="0" hangingPunct="0">
              <a:spcBef>
                <a:spcPct val="20000"/>
              </a:spcBef>
              <a:defRPr/>
            </a:pPr>
            <a:r>
              <a:rPr lang="en-US" sz="2800" dirty="0" smtClean="0">
                <a:latin typeface="Times New Roman" pitchFamily="18" charset="0"/>
                <a:cs typeface="Times New Roman" pitchFamily="18" charset="0"/>
              </a:rPr>
              <a:t>Ms. Mantra Henderson</a:t>
            </a:r>
          </a:p>
          <a:p>
            <a:pPr lvl="0" algn="r" eaLnBrk="0" hangingPunct="0">
              <a:spcBef>
                <a:spcPct val="20000"/>
              </a:spcBef>
              <a:defRPr/>
            </a:pPr>
            <a:r>
              <a:rPr lang="en-US" sz="2800" dirty="0" smtClean="0">
                <a:latin typeface="Times New Roman" pitchFamily="18" charset="0"/>
                <a:cs typeface="Times New Roman" pitchFamily="18" charset="0"/>
              </a:rPr>
              <a:t>Director of Library Services</a:t>
            </a:r>
          </a:p>
          <a:p>
            <a:pPr lvl="0" algn="r" eaLnBrk="0" hangingPunct="0">
              <a:spcBef>
                <a:spcPct val="20000"/>
              </a:spcBef>
              <a:defRPr/>
            </a:pPr>
            <a:r>
              <a:rPr lang="en-US" sz="2800" dirty="0" smtClean="0">
                <a:latin typeface="Times New Roman" pitchFamily="18" charset="0"/>
                <a:cs typeface="Times New Roman" pitchFamily="18" charset="0"/>
              </a:rPr>
              <a:t>James H. White Library</a:t>
            </a:r>
          </a:p>
          <a:p>
            <a:pPr lvl="0" algn="r" eaLnBrk="0" hangingPunct="0">
              <a:spcBef>
                <a:spcPct val="20000"/>
              </a:spcBef>
              <a:defRPr/>
            </a:pPr>
            <a:r>
              <a:rPr lang="en-US" sz="2800" dirty="0" smtClean="0">
                <a:latin typeface="Times New Roman" pitchFamily="18" charset="0"/>
                <a:cs typeface="Times New Roman" pitchFamily="18" charset="0"/>
              </a:rPr>
              <a:t>Mississippi Valley State University</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5334000"/>
            <a:ext cx="4724400" cy="1015663"/>
          </a:xfrm>
          <a:prstGeom prst="rect">
            <a:avLst/>
          </a:prstGeom>
        </p:spPr>
        <p:txBody>
          <a:bodyPr wrap="square">
            <a:spAutoFit/>
          </a:bodyPr>
          <a:lstStyle/>
          <a:p>
            <a:pPr algn="ctr"/>
            <a:r>
              <a:rPr lang="en-US" sz="6000" dirty="0" smtClean="0">
                <a:latin typeface="Times New Roman" pitchFamily="18" charset="0"/>
                <a:cs typeface="Times New Roman" pitchFamily="18" charset="0"/>
              </a:rPr>
              <a:t>OUTLINE</a:t>
            </a:r>
            <a:endParaRPr lang="en-US" sz="6000" dirty="0"/>
          </a:p>
        </p:txBody>
      </p:sp>
      <p:sp>
        <p:nvSpPr>
          <p:cNvPr id="4" name="Rectangle 3"/>
          <p:cNvSpPr/>
          <p:nvPr/>
        </p:nvSpPr>
        <p:spPr>
          <a:xfrm>
            <a:off x="1143000" y="762000"/>
            <a:ext cx="6629400" cy="4093428"/>
          </a:xfrm>
          <a:prstGeom prst="rect">
            <a:avLst/>
          </a:prstGeom>
        </p:spPr>
        <p:txBody>
          <a:bodyPr wrap="square">
            <a:spAutoFit/>
          </a:bodyPr>
          <a:lstStyle/>
          <a:p>
            <a:pPr marL="342900" indent="-342900">
              <a:buFont typeface="+mj-lt"/>
              <a:buAutoNum type="arabicPeriod"/>
            </a:pPr>
            <a:r>
              <a:rPr lang="en-US" sz="2000" dirty="0" smtClean="0">
                <a:latin typeface="Times New Roman" pitchFamily="18" charset="0"/>
                <a:cs typeface="Times New Roman" pitchFamily="18" charset="0"/>
              </a:rPr>
              <a:t>Abstract summary </a:t>
            </a:r>
          </a:p>
          <a:p>
            <a:pPr marL="342900" indent="-342900">
              <a:buFont typeface="+mj-lt"/>
              <a:buAutoNum type="arabicPeriod"/>
            </a:pPr>
            <a:r>
              <a:rPr lang="en-US" sz="2000" dirty="0" smtClean="0">
                <a:latin typeface="Times New Roman" pitchFamily="18" charset="0"/>
                <a:cs typeface="Times New Roman" pitchFamily="18" charset="0"/>
              </a:rPr>
              <a:t>Introduction</a:t>
            </a:r>
          </a:p>
          <a:p>
            <a:pPr marL="800100" lvl="1" indent="-342900">
              <a:buFont typeface="Arial" pitchFamily="34" charset="0"/>
              <a:buChar char="•"/>
            </a:pPr>
            <a:r>
              <a:rPr lang="en-US" sz="2000" dirty="0" smtClean="0">
                <a:latin typeface="Times New Roman" pitchFamily="18" charset="0"/>
                <a:cs typeface="Times New Roman" pitchFamily="18" charset="0"/>
              </a:rPr>
              <a:t>	Project Goals</a:t>
            </a:r>
          </a:p>
          <a:p>
            <a:pPr marL="800100" lvl="1" indent="-342900">
              <a:buFont typeface="Arial" pitchFamily="34" charset="0"/>
              <a:buChar char="•"/>
            </a:pPr>
            <a:r>
              <a:rPr lang="en-US" sz="2000" dirty="0" smtClean="0">
                <a:latin typeface="Times New Roman" pitchFamily="18" charset="0"/>
                <a:cs typeface="Times New Roman" pitchFamily="18" charset="0"/>
              </a:rPr>
              <a:t>	Structure</a:t>
            </a:r>
          </a:p>
          <a:p>
            <a:pPr marL="800100" lvl="1" indent="-342900">
              <a:buFont typeface="Arial" pitchFamily="34" charset="0"/>
              <a:buChar char="•"/>
            </a:pPr>
            <a:r>
              <a:rPr lang="en-US" sz="2000" dirty="0" smtClean="0">
                <a:latin typeface="Times New Roman" pitchFamily="18" charset="0"/>
                <a:cs typeface="Times New Roman" pitchFamily="18" charset="0"/>
              </a:rPr>
              <a:t>	Procedure</a:t>
            </a:r>
          </a:p>
          <a:p>
            <a:pPr marL="800100" lvl="1" indent="-342900">
              <a:buFont typeface="Arial" pitchFamily="34" charset="0"/>
              <a:buChar char="•"/>
            </a:pPr>
            <a:r>
              <a:rPr lang="en-US" sz="2000" dirty="0" smtClean="0">
                <a:latin typeface="Times New Roman" pitchFamily="18" charset="0"/>
                <a:cs typeface="Times New Roman" pitchFamily="18" charset="0"/>
              </a:rPr>
              <a:t>	Overall Outcomes </a:t>
            </a:r>
          </a:p>
          <a:p>
            <a:pPr marL="914400" lvl="1" indent="-457200">
              <a:buFont typeface="Arial" pitchFamily="34" charset="0"/>
              <a:buChar char="•"/>
            </a:pPr>
            <a:r>
              <a:rPr lang="en-US" sz="2000" dirty="0" smtClean="0">
                <a:latin typeface="Times New Roman" pitchFamily="18" charset="0"/>
                <a:cs typeface="Times New Roman" pitchFamily="18" charset="0"/>
              </a:rPr>
              <a:t>Key Innovations</a:t>
            </a:r>
          </a:p>
          <a:p>
            <a:pPr marL="457200" indent="-457200">
              <a:buAutoNum type="arabicPeriod" startAt="3"/>
            </a:pPr>
            <a:r>
              <a:rPr lang="en-US" sz="2000" dirty="0" smtClean="0">
                <a:latin typeface="Times New Roman" pitchFamily="18" charset="0"/>
                <a:cs typeface="Times New Roman" pitchFamily="18" charset="0"/>
              </a:rPr>
              <a:t>Project Review</a:t>
            </a:r>
          </a:p>
          <a:p>
            <a:pPr marL="914400" lvl="1" indent="-457200">
              <a:buFont typeface="Arial" pitchFamily="34" charset="0"/>
              <a:buChar char="•"/>
            </a:pPr>
            <a:r>
              <a:rPr lang="en-US" sz="2000" dirty="0" smtClean="0">
                <a:latin typeface="Times New Roman" pitchFamily="18" charset="0"/>
                <a:cs typeface="Times New Roman" pitchFamily="18" charset="0"/>
              </a:rPr>
              <a:t>Challenges</a:t>
            </a:r>
          </a:p>
          <a:p>
            <a:pPr marL="914400" lvl="1" indent="-457200">
              <a:buFont typeface="Arial" pitchFamily="34" charset="0"/>
              <a:buChar char="•"/>
            </a:pPr>
            <a:r>
              <a:rPr lang="en-US" sz="2000" dirty="0" smtClean="0">
                <a:latin typeface="Times New Roman" pitchFamily="18" charset="0"/>
                <a:cs typeface="Times New Roman" pitchFamily="18" charset="0"/>
              </a:rPr>
              <a:t>Stakeholders</a:t>
            </a:r>
          </a:p>
          <a:p>
            <a:pPr marL="914400" lvl="1" indent="-457200">
              <a:buFont typeface="Arial" pitchFamily="34" charset="0"/>
              <a:buChar char="•"/>
            </a:pPr>
            <a:r>
              <a:rPr lang="en-US" sz="2000" dirty="0" smtClean="0">
                <a:latin typeface="Times New Roman" pitchFamily="18" charset="0"/>
                <a:cs typeface="Times New Roman" pitchFamily="18" charset="0"/>
              </a:rPr>
              <a:t>Resistance</a:t>
            </a:r>
          </a:p>
          <a:p>
            <a:pPr marL="914400" lvl="1" indent="-457200">
              <a:buFont typeface="Arial" pitchFamily="34" charset="0"/>
              <a:buChar char="•"/>
            </a:pPr>
            <a:r>
              <a:rPr lang="en-US" sz="2000" dirty="0" smtClean="0">
                <a:latin typeface="Times New Roman" pitchFamily="18" charset="0"/>
                <a:cs typeface="Times New Roman" pitchFamily="18" charset="0"/>
              </a:rPr>
              <a:t>Insights and </a:t>
            </a:r>
            <a:r>
              <a:rPr lang="en-US" sz="2000" dirty="0" err="1" smtClean="0">
                <a:latin typeface="Times New Roman" pitchFamily="18" charset="0"/>
                <a:cs typeface="Times New Roman" pitchFamily="18" charset="0"/>
              </a:rPr>
              <a:t>Learnings</a:t>
            </a:r>
            <a:endParaRPr lang="en-US" sz="2000" dirty="0" smtClean="0">
              <a:latin typeface="Times New Roman" pitchFamily="18" charset="0"/>
              <a:cs typeface="Times New Roman" pitchFamily="18" charset="0"/>
            </a:endParaRPr>
          </a:p>
          <a:p>
            <a:pPr marL="914400" lvl="1" indent="-457200">
              <a:buFont typeface="Arial" pitchFamily="34" charset="0"/>
              <a:buChar char="•"/>
            </a:pPr>
            <a:r>
              <a:rPr lang="en-US" sz="2000" dirty="0" smtClean="0">
                <a:latin typeface="Times New Roman" pitchFamily="18" charset="0"/>
                <a:cs typeface="Times New Roman" pitchFamily="18" charset="0"/>
              </a:rPr>
              <a:t>Summary and Conclusion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Library_Powerpoint_CoverSlid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600200" y="1524000"/>
            <a:ext cx="6096000" cy="5016758"/>
          </a:xfrm>
          <a:prstGeom prst="rect">
            <a:avLst/>
          </a:prstGeom>
          <a:noFill/>
        </p:spPr>
        <p:txBody>
          <a:bodyPr>
            <a:spAutoFit/>
          </a:bodyPr>
          <a:lstStyle/>
          <a:p>
            <a:pPr algn="ctr">
              <a:defRPr/>
            </a:pPr>
            <a:r>
              <a:rPr lang="en-US" sz="8000" dirty="0" smtClean="0">
                <a:solidFill>
                  <a:schemeClr val="bg1"/>
                </a:solidFill>
                <a:effectLst>
                  <a:outerShdw blurRad="38100" dist="38100" dir="2700000" algn="tl">
                    <a:srgbClr val="C0C0C0"/>
                  </a:outerShdw>
                </a:effectLst>
                <a:cs typeface="Arial" charset="0"/>
              </a:rPr>
              <a:t>Questions and  Answers </a:t>
            </a:r>
          </a:p>
          <a:p>
            <a:pPr algn="ctr">
              <a:defRPr/>
            </a:pPr>
            <a:endParaRPr lang="en-US" sz="8000" dirty="0">
              <a:solidFill>
                <a:schemeClr val="bg1"/>
              </a:solidFill>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609600"/>
            <a:ext cx="6858000" cy="4401205"/>
          </a:xfrm>
          <a:prstGeom prst="rect">
            <a:avLst/>
          </a:prstGeom>
        </p:spPr>
        <p:txBody>
          <a:bodyPr wrap="square">
            <a:spAutoFit/>
          </a:bodyPr>
          <a:lstStyle/>
          <a:p>
            <a:pPr>
              <a:buFont typeface="Arial" pitchFamily="34" charset="0"/>
              <a:buChar char="•"/>
            </a:pPr>
            <a:r>
              <a:rPr lang="en-US" sz="2000" dirty="0" smtClean="0">
                <a:latin typeface="Times New Roman" pitchFamily="18" charset="0"/>
                <a:cs typeface="Times New Roman" pitchFamily="18" charset="0"/>
              </a:rPr>
              <a:t>MVSU has a 91% African American student population with an average ACT score of 17 for incoming freshmen</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The librarians of the J. H. White Library provided Information Literacy instructional services to first year students to help them complete assignment and conduct basic information research. </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The classes were held for one hour and thirty minutes three days a week. </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To assess the students’ critical thinking abilities, a pretest was given the first day of class and a post-test was given on the last day to evaluate the students’ progress and the success of the project.</a:t>
            </a:r>
            <a:endParaRPr lang="en-US" sz="2000" dirty="0"/>
          </a:p>
        </p:txBody>
      </p:sp>
      <p:sp>
        <p:nvSpPr>
          <p:cNvPr id="4" name="Rectangle 3"/>
          <p:cNvSpPr/>
          <p:nvPr/>
        </p:nvSpPr>
        <p:spPr>
          <a:xfrm>
            <a:off x="2209800" y="5334000"/>
            <a:ext cx="6172200" cy="1015663"/>
          </a:xfrm>
          <a:prstGeom prst="rect">
            <a:avLst/>
          </a:prstGeom>
        </p:spPr>
        <p:txBody>
          <a:bodyPr wrap="square">
            <a:spAutoFit/>
          </a:bodyPr>
          <a:lstStyle/>
          <a:p>
            <a:pPr algn="ctr"/>
            <a:r>
              <a:rPr lang="en-US" sz="6000" dirty="0" smtClean="0">
                <a:latin typeface="Times New Roman" pitchFamily="18" charset="0"/>
                <a:cs typeface="Times New Roman" pitchFamily="18" charset="0"/>
              </a:rPr>
              <a:t>Abstract</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bwMode="auto">
          <a:xfrm>
            <a:off x="7620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Project Goals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4" name="Rectangle 3"/>
          <p:cNvSpPr/>
          <p:nvPr/>
        </p:nvSpPr>
        <p:spPr>
          <a:xfrm>
            <a:off x="914400" y="533400"/>
            <a:ext cx="7315200" cy="3970318"/>
          </a:xfrm>
          <a:prstGeom prst="rect">
            <a:avLst/>
          </a:prstGeom>
        </p:spPr>
        <p:txBody>
          <a:bodyPr wrap="square">
            <a:spAutoFit/>
          </a:bodyPr>
          <a:lstStyle/>
          <a:p>
            <a:pPr>
              <a:buFont typeface="Arial" pitchFamily="34" charset="0"/>
              <a:buChar char="•"/>
            </a:pPr>
            <a:r>
              <a:rPr lang="en-US" sz="2800" dirty="0" smtClean="0">
                <a:latin typeface="Times New Roman" pitchFamily="18" charset="0"/>
                <a:cs typeface="Times New Roman" pitchFamily="18" charset="0"/>
              </a:rPr>
              <a:t>To increase relational ties between faculty and librarians with an eye toward getting faculty to recognize librarians as instructors and partners</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To promote first year students’ awareness of information literacy</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To enhance students’ critical thinking skills using information literacy standards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057400" y="5181600"/>
            <a:ext cx="64770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 Structure</a:t>
            </a:r>
            <a:endParaRPr lang="en-US" sz="6000" dirty="0">
              <a:latin typeface="Times New Roman" pitchFamily="18" charset="0"/>
              <a:cs typeface="Times New Roman" pitchFamily="18" charset="0"/>
            </a:endParaRPr>
          </a:p>
        </p:txBody>
      </p:sp>
      <p:sp>
        <p:nvSpPr>
          <p:cNvPr id="5" name="Content Placeholder 2"/>
          <p:cNvSpPr txBox="1">
            <a:spLocks/>
          </p:cNvSpPr>
          <p:nvPr/>
        </p:nvSpPr>
        <p:spPr bwMode="auto">
          <a:xfrm>
            <a:off x="990600" y="990600"/>
            <a:ext cx="7315200" cy="3733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i="0" u="none" strike="noStrike" kern="1200" cap="none" spc="0" normalizeH="0" baseline="0" noProof="0" dirty="0" smtClean="0">
                <a:ln>
                  <a:noFill/>
                </a:ln>
                <a:effectLst/>
                <a:uLnTx/>
                <a:uFillTx/>
                <a:latin typeface="Times New Roman" pitchFamily="18" charset="0"/>
                <a:cs typeface="Times New Roman" pitchFamily="18" charset="0"/>
              </a:rPr>
              <a:t>The librarian hope not only to teach the skills necessary to </a:t>
            </a:r>
            <a:r>
              <a:rPr lang="en-US" sz="3200" dirty="0" smtClean="0">
                <a:latin typeface="Times New Roman" pitchFamily="18" charset="0"/>
                <a:cs typeface="Times New Roman" pitchFamily="18" charset="0"/>
              </a:rPr>
              <a:t>document</a:t>
            </a:r>
            <a:r>
              <a:rPr kumimoji="0" lang="en-US" sz="3200" i="0" u="none" strike="noStrike" kern="1200" cap="none" spc="0" normalizeH="0" baseline="0" noProof="0" dirty="0" smtClean="0">
                <a:ln>
                  <a:noFill/>
                </a:ln>
                <a:effectLst/>
                <a:uLnTx/>
                <a:uFillTx/>
                <a:latin typeface="Times New Roman" pitchFamily="18" charset="0"/>
                <a:cs typeface="Times New Roman" pitchFamily="18" charset="0"/>
              </a:rPr>
              <a:t> a research paper, but also to alleviate fears and apprehension about the process by making it logical and transparent</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i="0" u="none" strike="noStrike" kern="1200" cap="none" spc="0" normalizeH="0" baseline="0" noProof="0" dirty="0" smtClean="0">
                <a:ln>
                  <a:noFill/>
                </a:ln>
                <a:effectLst/>
                <a:uLnTx/>
                <a:uFillTx/>
                <a:latin typeface="Times New Roman" pitchFamily="18" charset="0"/>
                <a:cs typeface="Times New Roman" pitchFamily="18" charset="0"/>
              </a:rPr>
              <a:t>The students were introduced to the structure of information, methods of accessing information resources, and retrieval of documents by the librarian</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tabLst/>
              <a:defRPr/>
            </a:pPr>
            <a:endParaRPr kumimoji="0" lang="en-US" sz="320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9"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4" name="Content Placeholder 2"/>
          <p:cNvSpPr txBox="1">
            <a:spLocks/>
          </p:cNvSpPr>
          <p:nvPr/>
        </p:nvSpPr>
        <p:spPr bwMode="auto">
          <a:xfrm>
            <a:off x="838200" y="685801"/>
            <a:ext cx="7620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Three English 101 classes were scheduled to evaluate students’ critical thinking skills</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Pre-test was given on the first day of class and a post test was given on the third day of class</a:t>
            </a: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rPr>
              <a:t>Several activities and exercises were strategically situated into the course schedule and included topics such as nature and structure of information and accessing information resources</a:t>
            </a: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
        <p:nvSpPr>
          <p:cNvPr id="5" name="TextBox 4"/>
          <p:cNvSpPr txBox="1"/>
          <p:nvPr/>
        </p:nvSpPr>
        <p:spPr>
          <a:xfrm>
            <a:off x="2057400" y="5181600"/>
            <a:ext cx="64770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Process </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9"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4" name="Content Placeholder 2"/>
          <p:cNvSpPr txBox="1">
            <a:spLocks/>
          </p:cNvSpPr>
          <p:nvPr/>
        </p:nvSpPr>
        <p:spPr bwMode="auto">
          <a:xfrm>
            <a:off x="838200" y="685801"/>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lvl="0" eaLnBrk="0" hangingPunct="0">
              <a:spcBef>
                <a:spcPct val="20000"/>
              </a:spcBef>
              <a:defRPr/>
            </a:pPr>
            <a:r>
              <a:rPr lang="en-US" sz="3200" b="1" dirty="0" smtClean="0">
                <a:latin typeface="Times New Roman" pitchFamily="18" charset="0"/>
                <a:cs typeface="Times New Roman" pitchFamily="18" charset="0"/>
              </a:rPr>
              <a:t>Group A</a:t>
            </a:r>
            <a:endParaRPr lang="en-US" sz="3200"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Day 1: </a:t>
            </a:r>
            <a:r>
              <a:rPr lang="en-US" sz="3200" dirty="0" smtClean="0">
                <a:latin typeface="Times New Roman" pitchFamily="18" charset="0"/>
                <a:cs typeface="Times New Roman" pitchFamily="18" charset="0"/>
              </a:rPr>
              <a:t>Pre- test administered and explained program goals and objectives.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Students will</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learn to demonstrate awareness of how to use a library collections and services and how to use the internet to access a library’s webpage. </a:t>
            </a:r>
          </a:p>
          <a:p>
            <a:pPr>
              <a:buNone/>
            </a:pPr>
            <a:r>
              <a:rPr lang="en-US" sz="3200" dirty="0" smtClean="0">
                <a:latin typeface="Times New Roman" pitchFamily="18" charset="0"/>
                <a:cs typeface="Times New Roman" pitchFamily="18" charset="0"/>
              </a:rPr>
              <a:t> </a:t>
            </a:r>
          </a:p>
          <a:p>
            <a:pPr>
              <a:buNone/>
            </a:pPr>
            <a:r>
              <a:rPr lang="en-US" sz="3200" b="1" dirty="0" smtClean="0">
                <a:latin typeface="Times New Roman" pitchFamily="18" charset="0"/>
                <a:cs typeface="Times New Roman" pitchFamily="18" charset="0"/>
              </a:rPr>
              <a:t>Day 2:  </a:t>
            </a:r>
            <a:r>
              <a:rPr lang="en-US" sz="3200" dirty="0" smtClean="0">
                <a:latin typeface="Times New Roman" pitchFamily="18" charset="0"/>
                <a:cs typeface="Times New Roman" pitchFamily="18" charset="0"/>
              </a:rPr>
              <a:t>Students will learn about choosing a topic and narrowing the focus of a topic. Choosing a topic assignment issued and due next class period. </a:t>
            </a:r>
          </a:p>
          <a:p>
            <a:pPr>
              <a:buNone/>
            </a:pPr>
            <a:endParaRPr lang="en-US" sz="3200" b="1"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Day 3</a:t>
            </a:r>
            <a:r>
              <a:rPr lang="en-US" sz="3200" dirty="0" smtClean="0">
                <a:latin typeface="Times New Roman" pitchFamily="18" charset="0"/>
                <a:cs typeface="Times New Roman" pitchFamily="18" charset="0"/>
              </a:rPr>
              <a:t>: Students will learn to construct search strategies using keywords/concepts (and/or, quotations), implement search strategies in appropriate electronic databases, use the online help options found in databases and analyze search results and revise if necessary.</a:t>
            </a:r>
          </a:p>
          <a:p>
            <a:pPr>
              <a:buNone/>
            </a:pP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lvl="0" eaLnBrk="0" hangingPunct="0">
              <a:spcBef>
                <a:spcPct val="20000"/>
              </a:spcBef>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
        <p:nvSpPr>
          <p:cNvPr id="5" name="TextBox 4"/>
          <p:cNvSpPr txBox="1"/>
          <p:nvPr/>
        </p:nvSpPr>
        <p:spPr>
          <a:xfrm>
            <a:off x="2057400" y="5181600"/>
            <a:ext cx="6477000" cy="1631216"/>
          </a:xfrm>
          <a:prstGeom prst="rect">
            <a:avLst/>
          </a:prstGeom>
          <a:noFill/>
        </p:spPr>
        <p:txBody>
          <a:bodyPr wrap="square" rtlCol="0">
            <a:spAutoFit/>
          </a:bodyPr>
          <a:lstStyle/>
          <a:p>
            <a:pPr lvl="0"/>
            <a:r>
              <a:rPr lang="en-US" sz="4000" b="1" dirty="0" smtClean="0">
                <a:latin typeface="Times New Roman" pitchFamily="18" charset="0"/>
                <a:cs typeface="Times New Roman" pitchFamily="18" charset="0"/>
              </a:rPr>
              <a:t>Activities and Assignments</a:t>
            </a:r>
          </a:p>
          <a:p>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9"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4" name="Content Placeholder 2"/>
          <p:cNvSpPr txBox="1">
            <a:spLocks/>
          </p:cNvSpPr>
          <p:nvPr/>
        </p:nvSpPr>
        <p:spPr bwMode="auto">
          <a:xfrm>
            <a:off x="838200" y="685801"/>
            <a:ext cx="7315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lvl="0" eaLnBrk="0" hangingPunct="0">
              <a:spcBef>
                <a:spcPct val="20000"/>
              </a:spcBef>
              <a:defRPr/>
            </a:pPr>
            <a:r>
              <a:rPr lang="en-US" sz="3200" b="1" dirty="0" smtClean="0">
                <a:latin typeface="Times New Roman" pitchFamily="18" charset="0"/>
                <a:cs typeface="Times New Roman" pitchFamily="18" charset="0"/>
              </a:rPr>
              <a:t>Group A</a:t>
            </a:r>
            <a:endParaRPr lang="en-US" sz="3200"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Day 1: </a:t>
            </a:r>
            <a:r>
              <a:rPr lang="en-US" sz="3200" dirty="0" smtClean="0">
                <a:latin typeface="Times New Roman" pitchFamily="18" charset="0"/>
                <a:cs typeface="Times New Roman" pitchFamily="18" charset="0"/>
              </a:rPr>
              <a:t>Pre- test administered and explained program goals and objectives.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Students will</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learn to demonstrate awareness of how to use a library collections and services and how to use the internet to access a library’s webpage. </a:t>
            </a:r>
          </a:p>
          <a:p>
            <a:pPr>
              <a:buNone/>
            </a:pPr>
            <a:r>
              <a:rPr lang="en-US" sz="3200" dirty="0" smtClean="0">
                <a:latin typeface="Times New Roman" pitchFamily="18" charset="0"/>
                <a:cs typeface="Times New Roman" pitchFamily="18" charset="0"/>
              </a:rPr>
              <a:t> </a:t>
            </a:r>
          </a:p>
          <a:p>
            <a:pPr>
              <a:buNone/>
            </a:pPr>
            <a:r>
              <a:rPr lang="en-US" sz="3200" b="1" dirty="0" smtClean="0">
                <a:latin typeface="Times New Roman" pitchFamily="18" charset="0"/>
                <a:cs typeface="Times New Roman" pitchFamily="18" charset="0"/>
              </a:rPr>
              <a:t>Day 2:  </a:t>
            </a:r>
            <a:r>
              <a:rPr lang="en-US" sz="3200" dirty="0" smtClean="0">
                <a:latin typeface="Times New Roman" pitchFamily="18" charset="0"/>
                <a:cs typeface="Times New Roman" pitchFamily="18" charset="0"/>
              </a:rPr>
              <a:t>Students will learn about choosing a topic and narrowing the focus of a topic. Choosing a topic assignment issued and due next class period. </a:t>
            </a:r>
          </a:p>
          <a:p>
            <a:pPr>
              <a:buNone/>
            </a:pPr>
            <a:endParaRPr lang="en-US" sz="3200" b="1"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Day 3</a:t>
            </a:r>
            <a:r>
              <a:rPr lang="en-US" sz="3200" dirty="0" smtClean="0">
                <a:latin typeface="Times New Roman" pitchFamily="18" charset="0"/>
                <a:cs typeface="Times New Roman" pitchFamily="18" charset="0"/>
              </a:rPr>
              <a:t>: Students will learn to construct search strategies using keywords/concepts (and/or, quotations), implement search strategies in appropriate electronic databases, use the online help options found in databases and analyze search results and revise if necessary.</a:t>
            </a:r>
          </a:p>
          <a:p>
            <a:pPr>
              <a:buNone/>
            </a:pP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lvl="0" eaLnBrk="0" hangingPunct="0">
              <a:spcBef>
                <a:spcPct val="20000"/>
              </a:spcBef>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
        <p:nvSpPr>
          <p:cNvPr id="5" name="TextBox 4"/>
          <p:cNvSpPr txBox="1"/>
          <p:nvPr/>
        </p:nvSpPr>
        <p:spPr>
          <a:xfrm>
            <a:off x="2057400" y="5181600"/>
            <a:ext cx="6477000" cy="1631216"/>
          </a:xfrm>
          <a:prstGeom prst="rect">
            <a:avLst/>
          </a:prstGeom>
          <a:noFill/>
        </p:spPr>
        <p:txBody>
          <a:bodyPr wrap="square" rtlCol="0">
            <a:spAutoFit/>
          </a:bodyPr>
          <a:lstStyle/>
          <a:p>
            <a:pPr lvl="0"/>
            <a:r>
              <a:rPr lang="en-US" sz="4000" b="1" dirty="0" smtClean="0">
                <a:latin typeface="Times New Roman" pitchFamily="18" charset="0"/>
                <a:cs typeface="Times New Roman" pitchFamily="18" charset="0"/>
              </a:rPr>
              <a:t>Activities and Assignments</a:t>
            </a:r>
          </a:p>
          <a:p>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ibrary_Powerpoint_Blank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2057400" y="5334000"/>
            <a:ext cx="6248400" cy="830263"/>
          </a:xfrm>
          <a:prstGeom prst="rect">
            <a:avLst/>
          </a:prstGeom>
          <a:noFill/>
        </p:spPr>
        <p:txBody>
          <a:bodyPr>
            <a:spAutoFit/>
          </a:bodyPr>
          <a:lstStyle/>
          <a:p>
            <a:pPr>
              <a:defRPr/>
            </a:pPr>
            <a:r>
              <a:rPr lang="en-US" sz="4800" dirty="0"/>
              <a:t> </a:t>
            </a:r>
            <a:endParaRPr lang="en-US" sz="4800" dirty="0">
              <a:effectLst>
                <a:outerShdw blurRad="38100" dist="38100" dir="2700000" algn="tl">
                  <a:srgbClr val="C0C0C0"/>
                </a:outerShdw>
              </a:effectLst>
              <a:cs typeface="Arial" charset="0"/>
            </a:endParaRPr>
          </a:p>
        </p:txBody>
      </p:sp>
      <p:sp>
        <p:nvSpPr>
          <p:cNvPr id="11268" name="Content Placeholder 2"/>
          <p:cNvSpPr txBox="1">
            <a:spLocks/>
          </p:cNvSpPr>
          <p:nvPr/>
        </p:nvSpPr>
        <p:spPr bwMode="auto">
          <a:xfrm>
            <a:off x="990600" y="685800"/>
            <a:ext cx="7315200" cy="4191000"/>
          </a:xfrm>
          <a:prstGeom prst="rect">
            <a:avLst/>
          </a:prstGeom>
          <a:noFill/>
          <a:ln w="9525">
            <a:noFill/>
            <a:miter lim="800000"/>
            <a:headEnd/>
            <a:tailEnd/>
          </a:ln>
        </p:spPr>
        <p:txBody>
          <a:bodyPr/>
          <a:lstStyle/>
          <a:p>
            <a:pPr>
              <a:lnSpc>
                <a:spcPct val="150000"/>
              </a:lnSpc>
            </a:pPr>
            <a:endParaRPr lang="en-US" sz="3600" dirty="0">
              <a:cs typeface="Arial" charset="0"/>
            </a:endParaRPr>
          </a:p>
        </p:txBody>
      </p:sp>
      <p:sp>
        <p:nvSpPr>
          <p:cNvPr id="5" name="Content Placeholder 2"/>
          <p:cNvSpPr txBox="1">
            <a:spLocks/>
          </p:cNvSpPr>
          <p:nvPr/>
        </p:nvSpPr>
        <p:spPr bwMode="auto">
          <a:xfrm>
            <a:off x="990600" y="685800"/>
            <a:ext cx="7162800" cy="4191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Tx/>
              <a:tabLst/>
              <a:defRPr/>
            </a:pPr>
            <a:endParaRPr kumimoji="0" lang="en-US" sz="2400" b="0" i="0" u="none" strike="noStrike" kern="1200" cap="none" spc="0" normalizeH="0" baseline="0" noProof="0" dirty="0" smtClean="0">
              <a:ln>
                <a:noFill/>
              </a:ln>
              <a:effectLst/>
              <a:uLnTx/>
              <a:uFillTx/>
              <a:latin typeface="Times New Roman" pitchFamily="18" charset="0"/>
              <a:ea typeface="ＭＳ Ｐゴシック" pitchFamily="-65" charset="-128"/>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lang="en-US" sz="2400" dirty="0" smtClean="0">
              <a:latin typeface="Times New Roman" pitchFamily="18" charset="0"/>
              <a:cs typeface="Times New Roman" pitchFamily="18" charset="0"/>
            </a:endParaRPr>
          </a:p>
          <a:p>
            <a:pPr marL="0" marR="0" lvl="0" indent="0"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Times New Roman" pitchFamily="18" charset="0"/>
              <a:ea typeface="ＭＳ Ｐゴシック" pitchFamily="-65" charset="-128"/>
              <a:cs typeface="Times New Roman" pitchFamily="18" charset="0"/>
            </a:endParaRPr>
          </a:p>
        </p:txBody>
      </p:sp>
      <p:sp>
        <p:nvSpPr>
          <p:cNvPr id="7" name="Title 1"/>
          <p:cNvSpPr txBox="1">
            <a:spLocks/>
          </p:cNvSpPr>
          <p:nvPr/>
        </p:nvSpPr>
        <p:spPr bwMode="auto">
          <a:xfrm>
            <a:off x="762000" y="518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65" charset="-128"/>
                <a:cs typeface="Times New Roman" pitchFamily="18" charset="0"/>
              </a:rPr>
              <a:t>Overall Outcomes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ＭＳ Ｐゴシック" pitchFamily="-65" charset="-128"/>
              <a:cs typeface="Times New Roman" pitchFamily="18" charset="0"/>
            </a:endParaRPr>
          </a:p>
        </p:txBody>
      </p:sp>
      <p:sp>
        <p:nvSpPr>
          <p:cNvPr id="9" name="Rectangle 8"/>
          <p:cNvSpPr/>
          <p:nvPr/>
        </p:nvSpPr>
        <p:spPr>
          <a:xfrm>
            <a:off x="1143000" y="533400"/>
            <a:ext cx="5715000" cy="4462760"/>
          </a:xfrm>
          <a:prstGeom prst="rect">
            <a:avLst/>
          </a:prstGeom>
        </p:spPr>
        <p:txBody>
          <a:bodyPr wrap="square">
            <a:spAutoFit/>
          </a:bodyPr>
          <a:lstStyle/>
          <a:p>
            <a:pPr lvl="0" eaLnBrk="0" hangingPunct="0">
              <a:spcBef>
                <a:spcPct val="20000"/>
              </a:spcBef>
              <a:defRPr/>
            </a:pPr>
            <a:r>
              <a:rPr lang="en-US" sz="2000" dirty="0" smtClean="0">
                <a:latin typeface="Times New Roman" pitchFamily="18" charset="0"/>
                <a:cs typeface="Times New Roman" pitchFamily="18" charset="0"/>
              </a:rPr>
              <a:t>Students who participated in the program left with the ability to:</a:t>
            </a:r>
          </a:p>
          <a:p>
            <a:pPr lvl="1" eaLnBrk="0" hangingPunct="0">
              <a:spcBef>
                <a:spcPct val="20000"/>
              </a:spcBef>
              <a:buFont typeface="Wingdings" pitchFamily="2" charset="2"/>
              <a:buChar char="ü"/>
              <a:defRPr/>
            </a:pPr>
            <a:r>
              <a:rPr lang="en-US" sz="2000" dirty="0" smtClean="0">
                <a:latin typeface="Times New Roman" pitchFamily="18" charset="0"/>
                <a:cs typeface="Times New Roman" pitchFamily="18" charset="0"/>
              </a:rPr>
              <a:t>Determine the extent of information needed</a:t>
            </a:r>
          </a:p>
          <a:p>
            <a:pPr lvl="1" eaLnBrk="0" hangingPunct="0">
              <a:spcBef>
                <a:spcPct val="20000"/>
              </a:spcBef>
              <a:buFont typeface="Wingdings" pitchFamily="2" charset="2"/>
              <a:buChar char="ü"/>
              <a:defRPr/>
            </a:pPr>
            <a:r>
              <a:rPr lang="en-US" sz="2000" dirty="0" smtClean="0">
                <a:latin typeface="Times New Roman" pitchFamily="18" charset="0"/>
                <a:cs typeface="Times New Roman" pitchFamily="18" charset="0"/>
              </a:rPr>
              <a:t>Access the needed information effectively and efficiently</a:t>
            </a:r>
          </a:p>
          <a:p>
            <a:pPr lvl="1" eaLnBrk="0" hangingPunct="0">
              <a:spcBef>
                <a:spcPct val="20000"/>
              </a:spcBef>
              <a:buFont typeface="Wingdings" pitchFamily="2" charset="2"/>
              <a:buChar char="ü"/>
              <a:defRPr/>
            </a:pPr>
            <a:r>
              <a:rPr lang="en-US" sz="2000" dirty="0" smtClean="0">
                <a:latin typeface="Times New Roman" pitchFamily="18" charset="0"/>
                <a:cs typeface="Times New Roman" pitchFamily="18" charset="0"/>
              </a:rPr>
              <a:t>Evaluate information and sources critically</a:t>
            </a:r>
          </a:p>
          <a:p>
            <a:pPr lvl="1" eaLnBrk="0" hangingPunct="0">
              <a:spcBef>
                <a:spcPct val="20000"/>
              </a:spcBef>
              <a:buFont typeface="Wingdings" pitchFamily="2" charset="2"/>
              <a:buChar char="ü"/>
              <a:defRPr/>
            </a:pPr>
            <a:r>
              <a:rPr lang="en-US" sz="2000" dirty="0" smtClean="0">
                <a:latin typeface="Times New Roman" pitchFamily="18" charset="0"/>
                <a:cs typeface="Times New Roman" pitchFamily="18" charset="0"/>
              </a:rPr>
              <a:t>Incorporate selected information onto one’s knowledge base</a:t>
            </a:r>
          </a:p>
          <a:p>
            <a:pPr lvl="1" eaLnBrk="0" hangingPunct="0">
              <a:spcBef>
                <a:spcPct val="20000"/>
              </a:spcBef>
              <a:buFont typeface="Wingdings" pitchFamily="2" charset="2"/>
              <a:buChar char="ü"/>
              <a:defRPr/>
            </a:pPr>
            <a:r>
              <a:rPr lang="en-US" sz="2000" dirty="0" smtClean="0">
                <a:latin typeface="Times New Roman" pitchFamily="18" charset="0"/>
                <a:cs typeface="Times New Roman" pitchFamily="18" charset="0"/>
              </a:rPr>
              <a:t>Use Information effectively to accomplish a specific purpose.</a:t>
            </a:r>
          </a:p>
          <a:p>
            <a:pPr lvl="1" eaLnBrk="0" hangingPunct="0">
              <a:spcBef>
                <a:spcPct val="20000"/>
              </a:spcBef>
              <a:buFont typeface="Wingdings" pitchFamily="2" charset="2"/>
              <a:buChar char="ü"/>
              <a:defRPr/>
            </a:pPr>
            <a:r>
              <a:rPr lang="en-US" sz="2000" dirty="0" smtClean="0">
                <a:latin typeface="Times New Roman" pitchFamily="18" charset="0"/>
                <a:cs typeface="Times New Roman" pitchFamily="18" charset="0"/>
              </a:rPr>
              <a:t>Understand the economic, legal, and social issues surrounding the use of information, and access ethically and legally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hancing Critical Thinking Skills">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Enhancing Critical Thinking Skills</Template>
  <TotalTime>783</TotalTime>
  <Words>1852</Words>
  <Application>Microsoft Office PowerPoint</Application>
  <PresentationFormat>On-screen Show (4:3)</PresentationFormat>
  <Paragraphs>207</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Enhancing Critical Thinking Skills</vt:lpstr>
      <vt:lpstr>Enhancing Critical 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Mississippi Valley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Critical Thinking Skills</dc:title>
  <dc:creator>Violene Williams</dc:creator>
  <cp:lastModifiedBy>Sandra Phoenix</cp:lastModifiedBy>
  <cp:revision>68</cp:revision>
  <dcterms:created xsi:type="dcterms:W3CDTF">2012-10-01T23:35:28Z</dcterms:created>
  <dcterms:modified xsi:type="dcterms:W3CDTF">2012-11-07T15:17:27Z</dcterms:modified>
</cp:coreProperties>
</file>