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Firelight title.png"/>
          <p:cNvPicPr>
            <a:picLocks noChangeAspect="1"/>
          </p:cNvPicPr>
          <p:nvPr/>
        </p:nvPicPr>
        <p:blipFill>
          <a:blip r:embed="rId2" cstate="print"/>
          <a:srcRect l="43431" t="21353" b="20413"/>
          <a:stretch>
            <a:fillRect/>
          </a:stretch>
        </p:blipFill>
        <p:spPr>
          <a:xfrm>
            <a:off x="0" y="0"/>
            <a:ext cx="3672304" cy="6858000"/>
          </a:xfrm>
          <a:prstGeom prst="rect">
            <a:avLst/>
          </a:prstGeom>
        </p:spPr>
      </p:pic>
      <p:sp>
        <p:nvSpPr>
          <p:cNvPr id="2" name="Title 1"/>
          <p:cNvSpPr>
            <a:spLocks noGrp="1"/>
          </p:cNvSpPr>
          <p:nvPr>
            <p:ph type="ctrTitle"/>
          </p:nvPr>
        </p:nvSpPr>
        <p:spPr>
          <a:xfrm>
            <a:off x="1752600" y="1219200"/>
            <a:ext cx="6400800" cy="1600200"/>
          </a:xfrm>
        </p:spPr>
        <p:txBody>
          <a:bodyPr anchor="b" anchorCtr="0"/>
          <a:lstStyle>
            <a:lvl1pPr algn="l">
              <a:defRPr>
                <a:gradFill flip="none" rotWithShape="1">
                  <a:gsLst>
                    <a:gs pos="0">
                      <a:schemeClr val="tx1">
                        <a:alpha val="70000"/>
                      </a:schemeClr>
                    </a:gs>
                    <a:gs pos="50000">
                      <a:schemeClr val="tx1">
                        <a:alpha val="80000"/>
                      </a:schemeClr>
                    </a:gs>
                    <a:gs pos="100000">
                      <a:schemeClr val="tx1">
                        <a:alpha val="90000"/>
                      </a:schemeClr>
                    </a:gs>
                  </a:gsLst>
                  <a:lin ang="0" scaled="0"/>
                  <a:tileRect/>
                </a:gradFill>
              </a:defRPr>
            </a:lvl1pPr>
          </a:lstStyle>
          <a:p>
            <a:r>
              <a:rPr lang="en-US" smtClean="0"/>
              <a:t>Click to edit Master title style</a:t>
            </a:r>
            <a:endParaRPr/>
          </a:p>
        </p:txBody>
      </p:sp>
      <p:sp>
        <p:nvSpPr>
          <p:cNvPr id="3" name="Subtitle 2"/>
          <p:cNvSpPr>
            <a:spLocks noGrp="1"/>
          </p:cNvSpPr>
          <p:nvPr>
            <p:ph type="subTitle" idx="1"/>
          </p:nvPr>
        </p:nvSpPr>
        <p:spPr>
          <a:xfrm>
            <a:off x="2438400" y="2971800"/>
            <a:ext cx="5715000" cy="1295400"/>
          </a:xfrm>
        </p:spPr>
        <p:txBody>
          <a:bodyPr>
            <a:normAutofit/>
          </a:bodyPr>
          <a:lstStyle>
            <a:lvl1pPr marL="0" indent="0" algn="l">
              <a:buNone/>
              <a:defRPr sz="1800">
                <a:gradFill flip="none" rotWithShape="1">
                  <a:gsLst>
                    <a:gs pos="0">
                      <a:schemeClr val="tx1">
                        <a:alpha val="70000"/>
                      </a:schemeClr>
                    </a:gs>
                    <a:gs pos="50000">
                      <a:schemeClr val="tx1">
                        <a:alpha val="80000"/>
                      </a:schemeClr>
                    </a:gs>
                    <a:gs pos="100000">
                      <a:schemeClr val="tx1">
                        <a:alpha val="90000"/>
                      </a:schemeClr>
                    </a:gs>
                  </a:gsLst>
                  <a:lin ang="0" scaled="0"/>
                  <a:tileRect/>
                </a:gra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228600" y="5943600"/>
            <a:ext cx="2133600" cy="228600"/>
          </a:xfrm>
        </p:spPr>
        <p:txBody>
          <a:bodyPr/>
          <a:lstStyle>
            <a:lvl1pPr algn="l">
              <a:defRPr/>
            </a:lvl1pPr>
          </a:lstStyle>
          <a:p>
            <a:fld id="{61DF4DA9-CAA4-4904-9264-8E413823D606}" type="datetimeFigureOut">
              <a:rPr lang="en-US" smtClean="0"/>
              <a:pPr/>
              <a:t>5/13/2010</a:t>
            </a:fld>
            <a:endParaRPr lang="en-US"/>
          </a:p>
        </p:txBody>
      </p:sp>
      <p:sp>
        <p:nvSpPr>
          <p:cNvPr id="5" name="Footer Placeholder 4"/>
          <p:cNvSpPr>
            <a:spLocks noGrp="1"/>
          </p:cNvSpPr>
          <p:nvPr>
            <p:ph type="ftr" sz="quarter" idx="11"/>
          </p:nvPr>
        </p:nvSpPr>
        <p:spPr>
          <a:xfrm>
            <a:off x="228600" y="5715000"/>
            <a:ext cx="2667000" cy="228600"/>
          </a:xfrm>
        </p:spPr>
        <p:txBody>
          <a:bodyPr/>
          <a:lstStyle/>
          <a:p>
            <a:endParaRPr lang="en-US"/>
          </a:p>
        </p:txBody>
      </p:sp>
      <p:sp>
        <p:nvSpPr>
          <p:cNvPr id="6" name="Slide Number Placeholder 5"/>
          <p:cNvSpPr>
            <a:spLocks noGrp="1"/>
          </p:cNvSpPr>
          <p:nvPr>
            <p:ph type="sldNum" sz="quarter" idx="12"/>
          </p:nvPr>
        </p:nvSpPr>
        <p:spPr>
          <a:xfrm>
            <a:off x="228600" y="6248400"/>
            <a:ext cx="533400" cy="228600"/>
          </a:xfrm>
        </p:spPr>
        <p:txBody>
          <a:bodyPr/>
          <a:lstStyle>
            <a:lvl1pPr algn="l">
              <a:defRPr/>
            </a:lvl1pPr>
          </a:lstStyle>
          <a:p>
            <a:fld id="{AC818CC0-72E1-4411-9D84-3B28FAA0A7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477962"/>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1734209" y="2057400"/>
            <a:ext cx="5678424" cy="3886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DF4DA9-CAA4-4904-9264-8E413823D606}" type="datetimeFigureOut">
              <a:rPr lang="en-US" smtClean="0"/>
              <a:pPr/>
              <a:t>5/13/2010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18CC0-72E1-4411-9D84-3B28FAA0A7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533400"/>
            <a:ext cx="1752600" cy="4343399"/>
          </a:xfrm>
        </p:spPr>
        <p:txBody>
          <a:bodyPr vert="eaVert"/>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1447800" y="533401"/>
            <a:ext cx="5029200" cy="5422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DF4DA9-CAA4-4904-9264-8E413823D606}" type="datetimeFigureOut">
              <a:rPr lang="en-US" smtClean="0"/>
              <a:pPr/>
              <a:t>5/13/2010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18CC0-72E1-4411-9D84-3B28FAA0A7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1DF4DA9-CAA4-4904-9264-8E413823D606}" type="datetimeFigureOut">
              <a:rPr lang="en-US" smtClean="0"/>
              <a:pPr/>
              <a:t>5/13/2010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18CC0-72E1-4411-9D84-3B28FAA0A7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Firelight section.png"/>
          <p:cNvPicPr>
            <a:picLocks noChangeAspect="1"/>
          </p:cNvPicPr>
          <p:nvPr/>
        </p:nvPicPr>
        <p:blipFill>
          <a:blip r:embed="rId2" cstate="print"/>
          <a:srcRect l="7678" r="8563" b="31688"/>
          <a:stretch>
            <a:fillRect/>
          </a:stretch>
        </p:blipFill>
        <p:spPr>
          <a:xfrm>
            <a:off x="0" y="3048000"/>
            <a:ext cx="9144000" cy="3810000"/>
          </a:xfrm>
          <a:prstGeom prst="rect">
            <a:avLst/>
          </a:prstGeom>
        </p:spPr>
      </p:pic>
      <p:sp>
        <p:nvSpPr>
          <p:cNvPr id="2" name="Title 1"/>
          <p:cNvSpPr>
            <a:spLocks noGrp="1"/>
          </p:cNvSpPr>
          <p:nvPr>
            <p:ph type="title"/>
          </p:nvPr>
        </p:nvSpPr>
        <p:spPr>
          <a:xfrm>
            <a:off x="876300" y="2057400"/>
            <a:ext cx="7391400" cy="1590675"/>
          </a:xfrm>
        </p:spPr>
        <p:txBody>
          <a:bodyPr anchor="b" anchorCtr="0">
            <a:normAutofit/>
          </a:bodyPr>
          <a:lstStyle>
            <a:lvl1pPr algn="ctr">
              <a:defRPr sz="4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1877546" y="3810000"/>
            <a:ext cx="5388909" cy="1423987"/>
          </a:xfrm>
        </p:spPr>
        <p:txBody>
          <a:bodyPr vert="horz" lIns="91440" tIns="45720" rIns="91440" bIns="45720" rtlCol="0">
            <a:normAutofit/>
          </a:bodyPr>
          <a:lstStyle>
            <a:lvl1pPr marL="0" indent="0" algn="ctr" defTabSz="914400" rtl="0" eaLnBrk="1" latinLnBrk="0" hangingPunct="1">
              <a:spcBef>
                <a:spcPts val="1500"/>
              </a:spcBef>
              <a:buFontTx/>
              <a:buNone/>
              <a:defRPr sz="1800" kern="120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F4DA9-CAA4-4904-9264-8E413823D606}" type="datetimeFigureOut">
              <a:rPr lang="en-US" smtClean="0"/>
              <a:pPr/>
              <a:t>5/13/2010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818CC0-72E1-4411-9D84-3B28FAA0A7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477962"/>
          </a:xfrm>
        </p:spPr>
        <p:txBody>
          <a:bodyPr/>
          <a:lstStyle/>
          <a:p>
            <a:r>
              <a:rPr lang="en-US" smtClean="0"/>
              <a:t>Click to edit Master title style</a:t>
            </a:r>
            <a:endParaRPr/>
          </a:p>
        </p:txBody>
      </p:sp>
      <p:sp>
        <p:nvSpPr>
          <p:cNvPr id="3" name="Content Placeholder 2"/>
          <p:cNvSpPr>
            <a:spLocks noGrp="1"/>
          </p:cNvSpPr>
          <p:nvPr>
            <p:ph sz="half" idx="1"/>
          </p:nvPr>
        </p:nvSpPr>
        <p:spPr>
          <a:xfrm>
            <a:off x="1371600" y="2057401"/>
            <a:ext cx="2743200" cy="389890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029200" y="2057401"/>
            <a:ext cx="2743200" cy="389890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1DF4DA9-CAA4-4904-9264-8E413823D606}" type="datetimeFigureOut">
              <a:rPr lang="en-US" smtClean="0"/>
              <a:pPr/>
              <a:t>5/13/2010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18CC0-72E1-4411-9D84-3B28FAA0A7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4779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371600" y="1967753"/>
            <a:ext cx="2743200" cy="639762"/>
          </a:xfrm>
        </p:spPr>
        <p:txBody>
          <a:bodyPr anchor="ctr" anchorCtr="0">
            <a:noAutofit/>
          </a:bodyPr>
          <a:lstStyle>
            <a:lvl1pPr marL="0" indent="0" algn="ctr">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2819400"/>
            <a:ext cx="2743200" cy="31369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029200" y="1967753"/>
            <a:ext cx="2743200" cy="639762"/>
          </a:xfrm>
        </p:spPr>
        <p:txBody>
          <a:bodyPr anchor="ctr" anchorCtr="0">
            <a:noAutofit/>
          </a:bodyPr>
          <a:lstStyle>
            <a:lvl1pPr marL="0" indent="0" algn="ctr">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819400"/>
            <a:ext cx="2743200" cy="31369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1DF4DA9-CAA4-4904-9264-8E413823D606}" type="datetimeFigureOut">
              <a:rPr lang="en-US" smtClean="0"/>
              <a:pPr/>
              <a:t>5/13/2010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818CC0-72E1-4411-9D84-3B28FAA0A7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1DF4DA9-CAA4-4904-9264-8E413823D606}" type="datetimeFigureOut">
              <a:rPr lang="en-US" smtClean="0"/>
              <a:pPr/>
              <a:t>5/13/2010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818CC0-72E1-4411-9D84-3B28FAA0A7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F4DA9-CAA4-4904-9264-8E413823D606}" type="datetimeFigureOut">
              <a:rPr lang="en-US" smtClean="0"/>
              <a:pPr/>
              <a:t>5/13/2010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818CC0-72E1-4411-9D84-3B28FAA0A7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Content caption.png"/>
          <p:cNvPicPr>
            <a:picLocks noChangeAspect="1"/>
          </p:cNvPicPr>
          <p:nvPr/>
        </p:nvPicPr>
        <p:blipFill>
          <a:blip r:embed="rId2" cstate="print"/>
          <a:srcRect l="11342" t="23079" r="13047"/>
          <a:stretch>
            <a:fillRect/>
          </a:stretch>
        </p:blipFill>
        <p:spPr>
          <a:xfrm>
            <a:off x="0" y="0"/>
            <a:ext cx="9144000" cy="6095345"/>
          </a:xfrm>
          <a:prstGeom prst="rect">
            <a:avLst/>
          </a:prstGeom>
        </p:spPr>
      </p:pic>
      <p:sp>
        <p:nvSpPr>
          <p:cNvPr id="2" name="Title 1"/>
          <p:cNvSpPr>
            <a:spLocks noGrp="1"/>
          </p:cNvSpPr>
          <p:nvPr>
            <p:ph type="title"/>
          </p:nvPr>
        </p:nvSpPr>
        <p:spPr>
          <a:xfrm>
            <a:off x="835025" y="438150"/>
            <a:ext cx="2743200" cy="1618488"/>
          </a:xfrm>
        </p:spPr>
        <p:txBody>
          <a:bodyPr anchor="ctr" anchorCtr="0">
            <a:norm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3886200" y="438150"/>
            <a:ext cx="4419600" cy="5118100"/>
          </a:xfrm>
        </p:spPr>
        <p:txBody>
          <a:bodyPr>
            <a:normAutofit/>
          </a:bodyPr>
          <a:lstStyle>
            <a:lvl1pPr>
              <a:defRPr sz="22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3439" y="2514600"/>
            <a:ext cx="1985962" cy="2362200"/>
          </a:xfrm>
        </p:spPr>
        <p:txBody>
          <a:bodyPr anchor="t" anchorCtr="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F4DA9-CAA4-4904-9264-8E413823D606}" type="datetimeFigureOut">
              <a:rPr lang="en-US" smtClean="0"/>
              <a:pPr/>
              <a:t>5/13/2010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18CC0-72E1-4411-9D84-3B28FAA0A7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8" name="Picture 7" descr="Content caption.png"/>
          <p:cNvPicPr>
            <a:picLocks noChangeAspect="1"/>
          </p:cNvPicPr>
          <p:nvPr/>
        </p:nvPicPr>
        <p:blipFill>
          <a:blip r:embed="rId2" cstate="print"/>
          <a:srcRect l="11342" t="23079" r="13047"/>
          <a:stretch>
            <a:fillRect/>
          </a:stretch>
        </p:blipFill>
        <p:spPr>
          <a:xfrm>
            <a:off x="0" y="0"/>
            <a:ext cx="9144000" cy="6095345"/>
          </a:xfrm>
          <a:prstGeom prst="rect">
            <a:avLst/>
          </a:prstGeom>
        </p:spPr>
      </p:pic>
      <p:sp>
        <p:nvSpPr>
          <p:cNvPr id="2" name="Title 1"/>
          <p:cNvSpPr>
            <a:spLocks noGrp="1"/>
          </p:cNvSpPr>
          <p:nvPr>
            <p:ph type="title"/>
          </p:nvPr>
        </p:nvSpPr>
        <p:spPr>
          <a:xfrm>
            <a:off x="835025" y="438150"/>
            <a:ext cx="2743200" cy="1619250"/>
          </a:xfrm>
        </p:spPr>
        <p:txBody>
          <a:bodyPr vert="horz" lIns="91440" tIns="45720" rIns="91440" bIns="45720" rtlCol="0" anchor="ctr" anchorCtr="0">
            <a:normAutofit/>
          </a:bodyPr>
          <a:lstStyle>
            <a:lvl1pPr algn="l" defTabSz="914400" rtl="0" eaLnBrk="1" latinLnBrk="0" hangingPunct="1">
              <a:spcBef>
                <a:spcPct val="0"/>
              </a:spcBef>
              <a:buNone/>
              <a:defRPr sz="3600" b="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575050" y="685800"/>
            <a:ext cx="5264150" cy="4648200"/>
          </a:xfrm>
          <a:prstGeom prst="ellipse">
            <a:avLst/>
          </a:prstGeom>
          <a:ln w="127000">
            <a:solidFill>
              <a:schemeClr val="tx1">
                <a:alpha val="10000"/>
              </a:schemeClr>
            </a:solidFill>
          </a:ln>
          <a:effectLst>
            <a:innerShdw blurRad="190500">
              <a:prstClr val="black">
                <a:alpha val="75000"/>
              </a:prstClr>
            </a:inn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2104" y="2514600"/>
            <a:ext cx="1984248" cy="2359152"/>
          </a:xfrm>
        </p:spPr>
        <p:txBody>
          <a:bodyPr vert="horz" lIns="91440" tIns="45720" rIns="91440" bIns="45720" rtlCol="0" anchor="t" anchorCtr="0">
            <a:normAutofit/>
          </a:bodyPr>
          <a:lstStyle>
            <a:lvl1pPr marL="0" indent="0">
              <a:buNone/>
              <a:defRPr sz="14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5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1DF4DA9-CAA4-4904-9264-8E413823D606}" type="datetimeFigureOut">
              <a:rPr lang="en-US" smtClean="0"/>
              <a:pPr/>
              <a:t>5/13/2010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818CC0-72E1-4411-9D84-3B28FAA0A7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2" name="Picture 11" descr="Firelight content.png"/>
          <p:cNvPicPr>
            <a:picLocks noChangeAspect="1"/>
          </p:cNvPicPr>
          <p:nvPr/>
        </p:nvPicPr>
        <p:blipFill>
          <a:blip r:embed="rId13" cstate="print"/>
          <a:srcRect l="10260" t="11518" r="6261" b="8745"/>
          <a:stretch>
            <a:fillRect/>
          </a:stretch>
        </p:blipFill>
        <p:spPr>
          <a:xfrm>
            <a:off x="0" y="0"/>
            <a:ext cx="9144000" cy="6858000"/>
          </a:xfrm>
          <a:prstGeom prst="rect">
            <a:avLst/>
          </a:prstGeom>
        </p:spPr>
      </p:pic>
      <p:sp>
        <p:nvSpPr>
          <p:cNvPr id="2" name="Title Placeholder 1"/>
          <p:cNvSpPr>
            <a:spLocks noGrp="1"/>
          </p:cNvSpPr>
          <p:nvPr>
            <p:ph type="title"/>
          </p:nvPr>
        </p:nvSpPr>
        <p:spPr>
          <a:xfrm>
            <a:off x="1731368" y="274638"/>
            <a:ext cx="5681265" cy="1477962"/>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2057400" y="2057400"/>
            <a:ext cx="50292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858000" y="6477000"/>
            <a:ext cx="2133600" cy="228600"/>
          </a:xfrm>
          <a:prstGeom prst="rect">
            <a:avLst/>
          </a:prstGeom>
        </p:spPr>
        <p:txBody>
          <a:bodyPr vert="horz" lIns="91440" tIns="45720" rIns="91440" bIns="45720" rtlCol="0" anchor="b" anchorCtr="0">
            <a:normAutofit/>
          </a:bodyPr>
          <a:lstStyle>
            <a:lvl1pPr algn="r" defTabSz="914400" rtl="0" eaLnBrk="1" latinLnBrk="0" hangingPunct="1">
              <a:spcBef>
                <a:spcPct val="0"/>
              </a:spcBef>
              <a:buNone/>
              <a:defRPr sz="10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j-ea"/>
                <a:cs typeface="+mj-cs"/>
              </a:defRPr>
            </a:lvl1pPr>
          </a:lstStyle>
          <a:p>
            <a:fld id="{61DF4DA9-CAA4-4904-9264-8E413823D606}" type="datetimeFigureOut">
              <a:rPr lang="en-US" smtClean="0"/>
              <a:pPr/>
              <a:t>5/13/2010</a:t>
            </a:fld>
            <a:endParaRPr lang="en-US"/>
          </a:p>
        </p:txBody>
      </p:sp>
      <p:sp>
        <p:nvSpPr>
          <p:cNvPr id="5" name="Footer Placeholder 4"/>
          <p:cNvSpPr>
            <a:spLocks noGrp="1"/>
          </p:cNvSpPr>
          <p:nvPr>
            <p:ph type="ftr" sz="quarter" idx="3"/>
          </p:nvPr>
        </p:nvSpPr>
        <p:spPr>
          <a:xfrm>
            <a:off x="228600" y="6477000"/>
            <a:ext cx="2895600" cy="2286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10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j-ea"/>
                <a:cs typeface="+mj-cs"/>
              </a:defRPr>
            </a:lvl1pPr>
          </a:lstStyle>
          <a:p>
            <a:endParaRPr lang="en-US"/>
          </a:p>
        </p:txBody>
      </p:sp>
      <p:sp>
        <p:nvSpPr>
          <p:cNvPr id="6" name="Slide Number Placeholder 5"/>
          <p:cNvSpPr>
            <a:spLocks noGrp="1"/>
          </p:cNvSpPr>
          <p:nvPr>
            <p:ph type="sldNum" sz="quarter" idx="4"/>
          </p:nvPr>
        </p:nvSpPr>
        <p:spPr>
          <a:xfrm>
            <a:off x="8458200" y="6248400"/>
            <a:ext cx="533400" cy="228600"/>
          </a:xfrm>
          <a:prstGeom prst="rect">
            <a:avLst/>
          </a:prstGeom>
        </p:spPr>
        <p:txBody>
          <a:bodyPr vert="horz" lIns="91440" tIns="45720" rIns="91440" bIns="45720" rtlCol="0" anchor="b" anchorCtr="0">
            <a:normAutofit/>
          </a:bodyPr>
          <a:lstStyle>
            <a:lvl1pPr algn="r" defTabSz="914400" rtl="0" eaLnBrk="1" latinLnBrk="0" hangingPunct="1">
              <a:spcBef>
                <a:spcPct val="0"/>
              </a:spcBef>
              <a:buNone/>
              <a:defRPr sz="11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j-ea"/>
                <a:cs typeface="+mj-cs"/>
              </a:defRPr>
            </a:lvl1pPr>
          </a:lstStyle>
          <a:p>
            <a:fld id="{AC818CC0-72E1-4411-9D84-3B28FAA0A76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j-lt"/>
          <a:ea typeface="+mj-ea"/>
          <a:cs typeface="+mj-cs"/>
        </a:defRPr>
      </a:lvl1pPr>
    </p:titleStyle>
    <p:bodyStyle>
      <a:lvl1pPr marL="342900" indent="-342900" algn="l" defTabSz="914400" rtl="0" eaLnBrk="1" latinLnBrk="0" hangingPunct="1">
        <a:spcBef>
          <a:spcPts val="1500"/>
        </a:spcBef>
        <a:buFontTx/>
        <a:buBlip>
          <a:blip r:embed="rId14"/>
        </a:buBlip>
        <a:defRPr sz="20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1pPr>
      <a:lvl2pPr marL="742950" indent="-285750" algn="l" defTabSz="914400" rtl="0" eaLnBrk="1" latinLnBrk="0" hangingPunct="1">
        <a:spcBef>
          <a:spcPts val="1500"/>
        </a:spcBef>
        <a:buFontTx/>
        <a:buBlip>
          <a:blip r:embed="rId15"/>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2pPr>
      <a:lvl3pPr marL="11430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3pPr>
      <a:lvl4pPr marL="1600200" indent="-228600" algn="l" defTabSz="914400" rtl="0" eaLnBrk="1" latinLnBrk="0" hangingPunct="1">
        <a:spcBef>
          <a:spcPts val="1500"/>
        </a:spcBef>
        <a:buFontTx/>
        <a:buBlip>
          <a:blip r:embed="rId15"/>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4pPr>
      <a:lvl5pPr marL="20574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5pPr>
      <a:lvl6pPr marL="25146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6pPr>
      <a:lvl7pPr marL="29718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7pPr>
      <a:lvl8pPr marL="34290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8pPr>
      <a:lvl9pPr marL="38862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team.wssu.edu/library/Miscellaneous/Meeting%20with%20WSFCS/Untitled-12.jpg"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21</a:t>
            </a:r>
            <a:r>
              <a:rPr lang="en-US" baseline="30000" dirty="0" smtClean="0"/>
              <a:t>st</a:t>
            </a:r>
            <a:r>
              <a:rPr lang="en-US" dirty="0" smtClean="0"/>
              <a:t> Century Educator and Information Literacy</a:t>
            </a:r>
            <a:endParaRPr lang="en-US" dirty="0"/>
          </a:p>
        </p:txBody>
      </p:sp>
      <p:sp>
        <p:nvSpPr>
          <p:cNvPr id="3" name="Subtitle 2"/>
          <p:cNvSpPr>
            <a:spLocks noGrp="1"/>
          </p:cNvSpPr>
          <p:nvPr>
            <p:ph type="subTitle" idx="1"/>
          </p:nvPr>
        </p:nvSpPr>
        <p:spPr/>
        <p:txBody>
          <a:bodyPr/>
          <a:lstStyle/>
          <a:p>
            <a:r>
              <a:rPr lang="en-US" dirty="0" smtClean="0"/>
              <a:t>Dr. Mae L. Rodney – Director of Library Services</a:t>
            </a:r>
          </a:p>
          <a:p>
            <a:r>
              <a:rPr lang="en-US" dirty="0" smtClean="0"/>
              <a:t>Cotina Jones – Support Services’ Coordinator</a:t>
            </a:r>
          </a:p>
          <a:p>
            <a:r>
              <a:rPr lang="en-US" dirty="0" smtClean="0"/>
              <a:t>Winston-Salem State University C.G. O’Kelly Library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 Map</a:t>
            </a:r>
            <a:endParaRPr lang="en-US" dirty="0"/>
          </a:p>
        </p:txBody>
      </p:sp>
      <p:sp>
        <p:nvSpPr>
          <p:cNvPr id="3" name="Content Placeholder 2"/>
          <p:cNvSpPr>
            <a:spLocks noGrp="1"/>
          </p:cNvSpPr>
          <p:nvPr>
            <p:ph idx="1"/>
          </p:nvPr>
        </p:nvSpPr>
        <p:spPr/>
        <p:txBody>
          <a:bodyPr>
            <a:normAutofit lnSpcReduction="10000"/>
          </a:bodyPr>
          <a:lstStyle/>
          <a:p>
            <a:r>
              <a:rPr lang="en-US" dirty="0" smtClean="0"/>
              <a:t>What are the big assumptions?</a:t>
            </a:r>
          </a:p>
          <a:p>
            <a:pPr lvl="1"/>
            <a:r>
              <a:rPr lang="en-US" dirty="0" smtClean="0"/>
              <a:t>All students come in not knowing how to transfer knowledge of technology from the search engine to database usage</a:t>
            </a:r>
          </a:p>
          <a:p>
            <a:pPr lvl="1"/>
            <a:r>
              <a:rPr lang="en-US" dirty="0" smtClean="0"/>
              <a:t>All librarians and faculty members come in with the necessary skills to teach students information literacy</a:t>
            </a:r>
          </a:p>
          <a:p>
            <a:pPr lvl="1"/>
            <a:r>
              <a:rPr lang="en-US" dirty="0" smtClean="0"/>
              <a:t>On the faculty members and students part:  all the librarians do is work with books</a:t>
            </a:r>
          </a:p>
          <a:p>
            <a:pPr lvl="1"/>
            <a:r>
              <a:rPr lang="en-US" dirty="0" smtClean="0"/>
              <a:t>On the part of library administration:  the librarians can do it all:  teach classes, provide consultation sessions, and complete important projects without getting burned out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 Map</a:t>
            </a:r>
            <a:endParaRPr lang="en-US" dirty="0"/>
          </a:p>
        </p:txBody>
      </p:sp>
      <p:sp>
        <p:nvSpPr>
          <p:cNvPr id="3" name="Content Placeholder 2"/>
          <p:cNvSpPr>
            <a:spLocks noGrp="1"/>
          </p:cNvSpPr>
          <p:nvPr>
            <p:ph idx="1"/>
          </p:nvPr>
        </p:nvSpPr>
        <p:spPr/>
        <p:txBody>
          <a:bodyPr/>
          <a:lstStyle/>
          <a:p>
            <a:r>
              <a:rPr lang="en-US" dirty="0" smtClean="0"/>
              <a:t>What insight has this concept given you with respect to the change you want to see.</a:t>
            </a:r>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Future Plans</a:t>
            </a:r>
            <a:endParaRPr lang="en-US" dirty="0"/>
          </a:p>
        </p:txBody>
      </p:sp>
      <p:sp>
        <p:nvSpPr>
          <p:cNvPr id="3" name="Content Placeholder 2"/>
          <p:cNvSpPr>
            <a:spLocks noGrp="1"/>
          </p:cNvSpPr>
          <p:nvPr>
            <p:ph idx="1"/>
          </p:nvPr>
        </p:nvSpPr>
        <p:spPr/>
        <p:txBody>
          <a:bodyPr/>
          <a:lstStyle/>
          <a:p>
            <a:r>
              <a:rPr lang="en-US" dirty="0" smtClean="0"/>
              <a:t>Significant learning:</a:t>
            </a:r>
          </a:p>
          <a:p>
            <a:endParaRPr lang="en-US" dirty="0" smtClean="0"/>
          </a:p>
          <a:p>
            <a:pPr>
              <a:buNone/>
            </a:pPr>
            <a:endParaRPr lang="en-US" dirty="0" smtClean="0"/>
          </a:p>
          <a:p>
            <a:r>
              <a:rPr lang="en-US" dirty="0" smtClean="0"/>
              <a:t>Changes to leadership approach?</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and Future Plans</a:t>
            </a:r>
            <a:endParaRPr lang="en-US" dirty="0"/>
          </a:p>
        </p:txBody>
      </p:sp>
      <p:sp>
        <p:nvSpPr>
          <p:cNvPr id="3" name="Content Placeholder 2"/>
          <p:cNvSpPr>
            <a:spLocks noGrp="1"/>
          </p:cNvSpPr>
          <p:nvPr>
            <p:ph idx="1"/>
          </p:nvPr>
        </p:nvSpPr>
        <p:spPr/>
        <p:txBody>
          <a:bodyPr>
            <a:normAutofit fontScale="92500"/>
          </a:bodyPr>
          <a:lstStyle/>
          <a:p>
            <a:r>
              <a:rPr lang="en-US" dirty="0" smtClean="0"/>
              <a:t>If the library does not receive the IMLS grant there are aspects of the program that will be implemented.</a:t>
            </a:r>
          </a:p>
          <a:p>
            <a:pPr lvl="1"/>
            <a:r>
              <a:rPr lang="en-US" dirty="0" smtClean="0"/>
              <a:t>Librarians will still have the staff development experiences to enhance their teaching skills</a:t>
            </a:r>
          </a:p>
          <a:p>
            <a:pPr lvl="1"/>
            <a:r>
              <a:rPr lang="en-US" dirty="0" smtClean="0"/>
              <a:t>We will still work with the School of education and Human Performance to stress the importance of information literacy especially since the new state standard course of study has been revised to incorporate information literacy across the curriculum</a:t>
            </a:r>
          </a:p>
          <a:p>
            <a:pPr lvl="1"/>
            <a:r>
              <a:rPr lang="en-US" dirty="0" smtClean="0"/>
              <a:t>We will also continue to seek grant funds so that the library will be able to fully offer this program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sz="half" idx="1"/>
          </p:nvPr>
        </p:nvSpPr>
        <p:spPr>
          <a:xfrm>
            <a:off x="1371600" y="2057400"/>
            <a:ext cx="3276600" cy="3898901"/>
          </a:xfrm>
        </p:spPr>
        <p:txBody>
          <a:bodyPr>
            <a:normAutofit fontScale="92500" lnSpcReduction="10000"/>
          </a:bodyPr>
          <a:lstStyle/>
          <a:p>
            <a:r>
              <a:rPr lang="en-US" sz="1800" dirty="0" smtClean="0"/>
              <a:t>Project Summary</a:t>
            </a:r>
          </a:p>
          <a:p>
            <a:pPr lvl="1"/>
            <a:r>
              <a:rPr lang="en-US" sz="1800" dirty="0" smtClean="0"/>
              <a:t>Goal</a:t>
            </a:r>
          </a:p>
          <a:p>
            <a:pPr lvl="1"/>
            <a:r>
              <a:rPr lang="en-US" sz="1800" dirty="0" smtClean="0"/>
              <a:t>Structure</a:t>
            </a:r>
          </a:p>
          <a:p>
            <a:pPr lvl="1"/>
            <a:r>
              <a:rPr lang="en-US" sz="1800" dirty="0" smtClean="0"/>
              <a:t>Process</a:t>
            </a:r>
          </a:p>
          <a:p>
            <a:r>
              <a:rPr lang="en-US" sz="1800" dirty="0" smtClean="0"/>
              <a:t>Breakthroughs / Innovations</a:t>
            </a:r>
          </a:p>
          <a:p>
            <a:r>
              <a:rPr lang="en-US" sz="1800" dirty="0" smtClean="0"/>
              <a:t>Significant Challenges</a:t>
            </a:r>
          </a:p>
          <a:p>
            <a:r>
              <a:rPr lang="en-US" sz="1800" dirty="0" smtClean="0"/>
              <a:t>The Change </a:t>
            </a:r>
            <a:r>
              <a:rPr lang="en-US" sz="1800" dirty="0" smtClean="0"/>
              <a:t>Model</a:t>
            </a:r>
          </a:p>
          <a:p>
            <a:r>
              <a:rPr lang="en-US" sz="1800" dirty="0" smtClean="0"/>
              <a:t>The Immunity Map</a:t>
            </a:r>
            <a:endParaRPr lang="en-US" sz="1800" dirty="0" smtClean="0"/>
          </a:p>
          <a:p>
            <a:r>
              <a:rPr lang="en-US" sz="1800" dirty="0" smtClean="0"/>
              <a:t>Conclusions</a:t>
            </a:r>
          </a:p>
          <a:p>
            <a:pPr>
              <a:buNone/>
            </a:pPr>
            <a:endParaRPr lang="en-US" dirty="0" smtClean="0"/>
          </a:p>
          <a:p>
            <a:pPr>
              <a:buNone/>
            </a:pPr>
            <a:endParaRPr lang="en-US" dirty="0"/>
          </a:p>
        </p:txBody>
      </p:sp>
      <p:pic>
        <p:nvPicPr>
          <p:cNvPr id="8" name="Content Placeholder 7" descr="IMG_9721.jpg"/>
          <p:cNvPicPr>
            <a:picLocks noGrp="1" noChangeAspect="1"/>
          </p:cNvPicPr>
          <p:nvPr>
            <p:ph sz="half" idx="2"/>
          </p:nvPr>
        </p:nvPicPr>
        <p:blipFill>
          <a:blip r:embed="rId2" cstate="print"/>
          <a:stretch>
            <a:fillRect/>
          </a:stretch>
        </p:blipFill>
        <p:spPr>
          <a:xfrm>
            <a:off x="5105400" y="2209800"/>
            <a:ext cx="3200400" cy="3556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Summary</a:t>
            </a:r>
            <a:endParaRPr lang="en-US" dirty="0"/>
          </a:p>
        </p:txBody>
      </p:sp>
      <p:sp>
        <p:nvSpPr>
          <p:cNvPr id="3" name="Content Placeholder 2"/>
          <p:cNvSpPr>
            <a:spLocks noGrp="1"/>
          </p:cNvSpPr>
          <p:nvPr>
            <p:ph idx="1"/>
          </p:nvPr>
        </p:nvSpPr>
        <p:spPr/>
        <p:txBody>
          <a:bodyPr/>
          <a:lstStyle/>
          <a:p>
            <a:r>
              <a:rPr lang="en-US" dirty="0" smtClean="0"/>
              <a:t>A series of information literacy workshops will be held that are specifically geared for those in the School of Education.  Separate sessions will be offered for the faculty members, current student teachers, students enrolled in the graduate and certification only programs. Workshops will also be held for Winston-Salem Forsyth County Schools educators  Participants will receive a stipend or other incentive.  We applied for an IMLS grant to fund this program.</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Introduction</a:t>
            </a:r>
            <a:endParaRPr lang="en-US" dirty="0"/>
          </a:p>
        </p:txBody>
      </p:sp>
      <p:sp>
        <p:nvSpPr>
          <p:cNvPr id="3" name="Content Placeholder 2"/>
          <p:cNvSpPr>
            <a:spLocks noGrp="1"/>
          </p:cNvSpPr>
          <p:nvPr>
            <p:ph idx="1"/>
          </p:nvPr>
        </p:nvSpPr>
        <p:spPr>
          <a:xfrm>
            <a:off x="2057400" y="2057400"/>
            <a:ext cx="5181600" cy="4419600"/>
          </a:xfrm>
        </p:spPr>
        <p:txBody>
          <a:bodyPr/>
          <a:lstStyle/>
          <a:p>
            <a:r>
              <a:rPr lang="en-US" dirty="0" smtClean="0"/>
              <a:t>Project aimed at closing the Information literacy gap for students</a:t>
            </a:r>
          </a:p>
          <a:p>
            <a:r>
              <a:rPr lang="en-US" dirty="0" smtClean="0"/>
              <a:t>Geared at reaching the educators in Winston-Salem Forsyth County Schools, Winston-Salem State University School of Education and Health and Human Performance faculty, and students enrolled in the preclinical semester</a:t>
            </a:r>
          </a:p>
          <a:p>
            <a:r>
              <a:rPr lang="en-US" dirty="0" smtClean="0"/>
              <a:t>Involves planning and implementing a series of workshops offered during the academic year and the summer</a:t>
            </a:r>
          </a:p>
          <a:p>
            <a:endParaRPr lang="en-US" dirty="0" smtClean="0"/>
          </a:p>
          <a:p>
            <a:endParaRPr lang="en-US" dirty="0" smtClean="0"/>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Breakthroughs / Innovations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Winston-Salem Forsyth County Schools administration quickly agreed to participate in the program.</a:t>
            </a:r>
          </a:p>
          <a:p>
            <a:r>
              <a:rPr lang="en-US" dirty="0" smtClean="0"/>
              <a:t>Even though the coordinator of the teacher education program could not be a co-pi for the grant she quickly agreed to work with the library in any way that she could to ensure the success of the program.</a:t>
            </a:r>
            <a:endParaRPr lang="en-US" dirty="0"/>
          </a:p>
        </p:txBody>
      </p:sp>
      <p:pic>
        <p:nvPicPr>
          <p:cNvPr id="5" name="Picture 2" descr="http://team.wssu.edu/library/Miscellaneous/Meeting%20with%20WSFCS/_w/Untitled-12_jpg.jpg">
            <a:hlinkClick r:id="rId2"/>
          </p:cNvPr>
          <p:cNvPicPr>
            <a:picLocks noGrp="1" noChangeAspect="1" noChangeArrowheads="1"/>
          </p:cNvPicPr>
          <p:nvPr>
            <p:ph sz="half" idx="2"/>
          </p:nvPr>
        </p:nvPicPr>
        <p:blipFill>
          <a:blip r:embed="rId3" cstate="print"/>
          <a:srcRect/>
          <a:stretch>
            <a:fillRect/>
          </a:stretch>
        </p:blipFill>
        <p:spPr bwMode="auto">
          <a:xfrm>
            <a:off x="4876800" y="2057400"/>
            <a:ext cx="3200400" cy="3429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Significant Challenges</a:t>
            </a:r>
            <a:endParaRPr lang="en-US" dirty="0"/>
          </a:p>
        </p:txBody>
      </p:sp>
      <p:sp>
        <p:nvSpPr>
          <p:cNvPr id="3" name="Content Placeholder 2"/>
          <p:cNvSpPr>
            <a:spLocks noGrp="1"/>
          </p:cNvSpPr>
          <p:nvPr>
            <p:ph idx="1"/>
          </p:nvPr>
        </p:nvSpPr>
        <p:spPr>
          <a:xfrm>
            <a:off x="2057400" y="2057400"/>
            <a:ext cx="5181600" cy="4419600"/>
          </a:xfrm>
        </p:spPr>
        <p:txBody>
          <a:bodyPr>
            <a:normAutofit/>
          </a:bodyPr>
          <a:lstStyle/>
          <a:p>
            <a:r>
              <a:rPr lang="en-US" dirty="0" smtClean="0"/>
              <a:t>Expanding the idea for the program from 2 -3 sentences on a page into a program that is possible if the funds are available</a:t>
            </a:r>
          </a:p>
          <a:p>
            <a:pPr lvl="1"/>
            <a:r>
              <a:rPr lang="en-US" dirty="0" smtClean="0"/>
              <a:t>To meet this challenge there were formal and informal meetings with potential stakeholders and  program participants</a:t>
            </a:r>
          </a:p>
          <a:p>
            <a:r>
              <a:rPr lang="en-US" dirty="0" smtClean="0"/>
              <a:t>Applying for the Laura Bush 21</a:t>
            </a:r>
            <a:r>
              <a:rPr lang="en-US" baseline="30000" dirty="0" smtClean="0"/>
              <a:t>st</a:t>
            </a:r>
            <a:r>
              <a:rPr lang="en-US" dirty="0" smtClean="0"/>
              <a:t> Century Librarian Grant </a:t>
            </a:r>
          </a:p>
          <a:p>
            <a:pPr lvl="1"/>
            <a:r>
              <a:rPr lang="en-US" dirty="0" smtClean="0"/>
              <a:t>To meet the challenge we worked closely with the Office of Sponsored Programs and Research</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Change Model</a:t>
            </a:r>
            <a:endParaRPr lang="en-US" dirty="0"/>
          </a:p>
        </p:txBody>
      </p:sp>
      <p:sp>
        <p:nvSpPr>
          <p:cNvPr id="3" name="Content Placeholder 2"/>
          <p:cNvSpPr>
            <a:spLocks noGrp="1"/>
          </p:cNvSpPr>
          <p:nvPr>
            <p:ph idx="1"/>
          </p:nvPr>
        </p:nvSpPr>
        <p:spPr/>
        <p:txBody>
          <a:bodyPr/>
          <a:lstStyle/>
          <a:p>
            <a:r>
              <a:rPr lang="en-US" dirty="0" smtClean="0"/>
              <a:t>The stakeholders:</a:t>
            </a:r>
          </a:p>
          <a:p>
            <a:pPr lvl="1"/>
            <a:r>
              <a:rPr lang="en-US" dirty="0" smtClean="0"/>
              <a:t>Winston-Salem Forsyth County Schools educators, School of Education and Human Performance faculty, librarians, and library technical assistants</a:t>
            </a:r>
          </a:p>
          <a:p>
            <a:r>
              <a:rPr lang="en-US" dirty="0" smtClean="0"/>
              <a:t>How were they identified and involved?</a:t>
            </a:r>
          </a:p>
          <a:p>
            <a:r>
              <a:rPr lang="en-US" dirty="0" smtClean="0"/>
              <a:t>Change issues?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 Map</a:t>
            </a:r>
            <a:endParaRPr lang="en-US" dirty="0"/>
          </a:p>
        </p:txBody>
      </p:sp>
      <p:sp>
        <p:nvSpPr>
          <p:cNvPr id="3" name="Content Placeholder 2"/>
          <p:cNvSpPr>
            <a:spLocks noGrp="1"/>
          </p:cNvSpPr>
          <p:nvPr>
            <p:ph idx="1"/>
          </p:nvPr>
        </p:nvSpPr>
        <p:spPr/>
        <p:txBody>
          <a:bodyPr>
            <a:normAutofit lnSpcReduction="10000"/>
          </a:bodyPr>
          <a:lstStyle/>
          <a:p>
            <a:r>
              <a:rPr lang="en-US" dirty="0" smtClean="0"/>
              <a:t>Identify the visible commitment to this issue:</a:t>
            </a:r>
          </a:p>
          <a:p>
            <a:pPr lvl="1"/>
            <a:r>
              <a:rPr lang="en-US" dirty="0" smtClean="0"/>
              <a:t>The library’s primary focus is on teaching information literacy skills to students and faculty</a:t>
            </a:r>
          </a:p>
          <a:p>
            <a:r>
              <a:rPr lang="en-US" dirty="0" smtClean="0"/>
              <a:t>What are we doing? Not doing?</a:t>
            </a:r>
          </a:p>
          <a:p>
            <a:pPr lvl="1"/>
            <a:r>
              <a:rPr lang="en-US" dirty="0" smtClean="0"/>
              <a:t>The library provides staff development opportunities to the library staff to ensure that they are able to effectively assist students and faculty.</a:t>
            </a:r>
          </a:p>
          <a:p>
            <a:pPr lvl="1"/>
            <a:r>
              <a:rPr lang="en-US" dirty="0" smtClean="0"/>
              <a:t>The library also provides one-on-one consultations to students and faculty as requested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Immunity Map</a:t>
            </a:r>
            <a:endParaRPr lang="en-US" dirty="0"/>
          </a:p>
        </p:txBody>
      </p:sp>
      <p:sp>
        <p:nvSpPr>
          <p:cNvPr id="3" name="Content Placeholder 2"/>
          <p:cNvSpPr>
            <a:spLocks noGrp="1"/>
          </p:cNvSpPr>
          <p:nvPr>
            <p:ph idx="1"/>
          </p:nvPr>
        </p:nvSpPr>
        <p:spPr/>
        <p:txBody>
          <a:bodyPr/>
          <a:lstStyle/>
          <a:p>
            <a:r>
              <a:rPr lang="en-US" dirty="0" smtClean="0"/>
              <a:t>What are the hidden commitments?</a:t>
            </a:r>
          </a:p>
          <a:p>
            <a:pPr lvl="1"/>
            <a:r>
              <a:rPr lang="en-US" dirty="0" smtClean="0"/>
              <a:t>How are we going to be able to teach all of these potential classes?</a:t>
            </a:r>
          </a:p>
          <a:p>
            <a:pPr lvl="1"/>
            <a:r>
              <a:rPr lang="en-US" dirty="0" smtClean="0"/>
              <a:t>On the faculty members part:  will the librarians be able to effectively assist my students?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irelight">
  <a:themeElements>
    <a:clrScheme name="Lantern">
      <a:dk1>
        <a:sysClr val="windowText" lastClr="000000"/>
      </a:dk1>
      <a:lt1>
        <a:sysClr val="window" lastClr="FFFFFF"/>
      </a:lt1>
      <a:dk2>
        <a:srgbClr val="430000"/>
      </a:dk2>
      <a:lt2>
        <a:srgbClr val="FFE8E8"/>
      </a:lt2>
      <a:accent1>
        <a:srgbClr val="E91201"/>
      </a:accent1>
      <a:accent2>
        <a:srgbClr val="FF6262"/>
      </a:accent2>
      <a:accent3>
        <a:srgbClr val="FF8000"/>
      </a:accent3>
      <a:accent4>
        <a:srgbClr val="EEA451"/>
      </a:accent4>
      <a:accent5>
        <a:srgbClr val="EA44C9"/>
      </a:accent5>
      <a:accent6>
        <a:srgbClr val="D21578"/>
      </a:accent6>
      <a:hlink>
        <a:srgbClr val="00B5CE"/>
      </a:hlink>
      <a:folHlink>
        <a:srgbClr val="E17100"/>
      </a:folHlink>
    </a:clrScheme>
    <a:fontScheme name="Firelight">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irelight">
      <a:fillStyleLst>
        <a:solidFill>
          <a:schemeClr val="phClr"/>
        </a:solidFill>
        <a:gradFill rotWithShape="1">
          <a:gsLst>
            <a:gs pos="0">
              <a:schemeClr val="phClr">
                <a:tint val="80000"/>
                <a:satMod val="150000"/>
              </a:schemeClr>
            </a:gs>
            <a:gs pos="100000">
              <a:schemeClr val="phClr">
                <a:tint val="100000"/>
                <a:shade val="80000"/>
                <a:satMod val="150000"/>
              </a:schemeClr>
            </a:gs>
          </a:gsLst>
          <a:lin ang="16200000" scaled="1"/>
        </a:gradFill>
        <a:gradFill rotWithShape="1">
          <a:gsLst>
            <a:gs pos="0">
              <a:schemeClr val="phClr">
                <a:shade val="40000"/>
                <a:satMod val="130000"/>
              </a:schemeClr>
            </a:gs>
            <a:gs pos="80000">
              <a:schemeClr val="phClr">
                <a:shade val="93000"/>
                <a:satMod val="130000"/>
              </a:schemeClr>
            </a:gs>
            <a:gs pos="100000">
              <a:schemeClr val="phClr">
                <a:shade val="94000"/>
                <a:satMod val="135000"/>
              </a:schemeClr>
            </a:gs>
          </a:gsLst>
          <a:path path="circle">
            <a:fillToRect l="25000" t="100000" r="100000" b="100000"/>
          </a:path>
        </a:gradFill>
      </a:fillStyleLst>
      <a:lnStyleLst>
        <a:ln w="12700" cap="flat" cmpd="sng" algn="ctr">
          <a:solidFill>
            <a:schemeClr val="phClr">
              <a:shade val="95000"/>
              <a:satMod val="105000"/>
            </a:schemeClr>
          </a:solidFill>
          <a:prstDash val="solid"/>
        </a:ln>
        <a:ln w="38100" cap="flat" cmpd="sng" algn="ctr">
          <a:solidFill>
            <a:schemeClr val="phClr">
              <a:shade val="95000"/>
              <a:alpha val="90000"/>
            </a:schemeClr>
          </a:solidFill>
          <a:prstDash val="solid"/>
        </a:ln>
        <a:ln w="76200" cap="flat" cmpd="sng" algn="ctr">
          <a:solidFill>
            <a:schemeClr val="phClr">
              <a:shade val="95000"/>
              <a:alpha val="50000"/>
            </a:schemeClr>
          </a:solidFill>
          <a:prstDash val="solid"/>
        </a:ln>
      </a:lnStyleLst>
      <a:effectStyleLst>
        <a:effectStyle>
          <a:effectLst>
            <a:innerShdw blurRad="63500">
              <a:srgbClr val="000000">
                <a:alpha val="60000"/>
              </a:srgbClr>
            </a:innerShdw>
          </a:effectLst>
        </a:effectStyle>
        <a:effectStyle>
          <a:effectLst>
            <a:innerShdw blurRad="63500">
              <a:srgbClr val="000000">
                <a:alpha val="50000"/>
              </a:srgbClr>
            </a:innerShdw>
            <a:outerShdw blurRad="76200" dist="38100" sx="101000" sy="101000" rotWithShape="0">
              <a:srgbClr val="000000">
                <a:alpha val="60000"/>
              </a:srgbClr>
            </a:outerShdw>
          </a:effectLst>
        </a:effectStyle>
        <a:effectStyle>
          <a:effectLst>
            <a:innerShdw blurRad="63500">
              <a:srgbClr val="000000">
                <a:alpha val="50000"/>
              </a:srgbClr>
            </a:innerShdw>
          </a:effectLst>
          <a:scene3d>
            <a:camera prst="orthographicFront">
              <a:rot lat="0" lon="0" rev="0"/>
            </a:camera>
            <a:lightRig rig="balanced" dir="t">
              <a:rot lat="0" lon="0" rev="4200000"/>
            </a:lightRig>
          </a:scene3d>
          <a:sp3d prstMaterial="softmetal">
            <a:bevelT w="63500" h="25400" prst="softRound"/>
          </a:sp3d>
        </a:effectStyle>
      </a:effectStyleLst>
      <a:bgFillStyleLst>
        <a:solidFill>
          <a:schemeClr val="phClr"/>
        </a:solidFill>
        <a:gradFill rotWithShape="1">
          <a:gsLst>
            <a:gs pos="0">
              <a:schemeClr val="accent1">
                <a:shade val="45000"/>
                <a:satMod val="125000"/>
              </a:schemeClr>
            </a:gs>
            <a:gs pos="100000">
              <a:schemeClr val="phClr">
                <a:shade val="55000"/>
                <a:satMod val="125000"/>
              </a:schemeClr>
            </a:gs>
          </a:gsLst>
          <a:lin ang="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Firelight</Template>
  <TotalTime>1349</TotalTime>
  <Words>666</Words>
  <Application>Microsoft Office PowerPoint</Application>
  <PresentationFormat>On-screen Show (4:3)</PresentationFormat>
  <Paragraphs>63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Firelight</vt:lpstr>
      <vt:lpstr>The 21st Century Educator and Information Literacy</vt:lpstr>
      <vt:lpstr>Agenda</vt:lpstr>
      <vt:lpstr>Abstract Summary</vt:lpstr>
      <vt:lpstr>Project Introduction</vt:lpstr>
      <vt:lpstr>Breakthroughs / Innovations</vt:lpstr>
      <vt:lpstr>Significant Challenges</vt:lpstr>
      <vt:lpstr>The Change Model</vt:lpstr>
      <vt:lpstr>Immunity Map</vt:lpstr>
      <vt:lpstr>Immunity Map</vt:lpstr>
      <vt:lpstr>Immunity Map</vt:lpstr>
      <vt:lpstr>Immunity Map</vt:lpstr>
      <vt:lpstr>Conclusions and Future Plans</vt:lpstr>
      <vt:lpstr>Conclusions and Future Plans</vt:lpstr>
    </vt:vector>
  </TitlesOfParts>
  <Company>WSSU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Jones, Cotina</dc:creator>
  <cp:lastModifiedBy>Jones, Cotina</cp:lastModifiedBy>
  <cp:revision>136</cp:revision>
  <dcterms:created xsi:type="dcterms:W3CDTF">2010-05-07T13:28:41Z</dcterms:created>
  <dcterms:modified xsi:type="dcterms:W3CDTF">2010-05-13T14:26:49Z</dcterms:modified>
</cp:coreProperties>
</file>