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70" r:id="rId4"/>
    <p:sldId id="271" r:id="rId5"/>
    <p:sldId id="258" r:id="rId6"/>
    <p:sldId id="259" r:id="rId7"/>
    <p:sldId id="261" r:id="rId8"/>
    <p:sldId id="262" r:id="rId9"/>
    <p:sldId id="260" r:id="rId10"/>
    <p:sldId id="263" r:id="rId11"/>
    <p:sldId id="264" r:id="rId12"/>
    <p:sldId id="265" r:id="rId13"/>
    <p:sldId id="267" r:id="rId14"/>
    <p:sldId id="269" r:id="rId15"/>
    <p:sldId id="266" r:id="rId16"/>
    <p:sldId id="273" r:id="rId17"/>
    <p:sldId id="274" r:id="rId18"/>
    <p:sldId id="275" r:id="rId19"/>
    <p:sldId id="276" r:id="rId20"/>
    <p:sldId id="272"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512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autoAdjust="0"/>
    <p:restoredTop sz="84340" autoAdjust="0"/>
  </p:normalViewPr>
  <p:slideViewPr>
    <p:cSldViewPr>
      <p:cViewPr varScale="1">
        <p:scale>
          <a:sx n="87" d="100"/>
          <a:sy n="87" d="100"/>
        </p:scale>
        <p:origin x="-3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view3D>
      <c:rAngAx val="1"/>
    </c:view3D>
    <c:plotArea>
      <c:layout/>
      <c:bar3DChart>
        <c:barDir val="col"/>
        <c:grouping val="clustered"/>
        <c:ser>
          <c:idx val="0"/>
          <c:order val="0"/>
          <c:tx>
            <c:strRef>
              <c:f>Sheet1!$B$1</c:f>
              <c:strCache>
                <c:ptCount val="1"/>
                <c:pt idx="0">
                  <c:v>Number</c:v>
                </c:pt>
              </c:strCache>
            </c:strRef>
          </c:tx>
          <c:cat>
            <c:strRef>
              <c:f>Sheet1!$A$2:$A$8</c:f>
              <c:strCache>
                <c:ptCount val="7"/>
                <c:pt idx="0">
                  <c:v>sun</c:v>
                </c:pt>
                <c:pt idx="1">
                  <c:v>mon</c:v>
                </c:pt>
                <c:pt idx="2">
                  <c:v>tue</c:v>
                </c:pt>
                <c:pt idx="3">
                  <c:v>wed</c:v>
                </c:pt>
                <c:pt idx="4">
                  <c:v>thu</c:v>
                </c:pt>
                <c:pt idx="5">
                  <c:v>fri</c:v>
                </c:pt>
                <c:pt idx="6">
                  <c:v>sat</c:v>
                </c:pt>
              </c:strCache>
            </c:strRef>
          </c:cat>
          <c:val>
            <c:numRef>
              <c:f>Sheet1!$B$2:$B$8</c:f>
              <c:numCache>
                <c:formatCode>General</c:formatCode>
                <c:ptCount val="7"/>
                <c:pt idx="0">
                  <c:v>13</c:v>
                </c:pt>
                <c:pt idx="1">
                  <c:v>45</c:v>
                </c:pt>
                <c:pt idx="2">
                  <c:v>57</c:v>
                </c:pt>
                <c:pt idx="3">
                  <c:v>69</c:v>
                </c:pt>
                <c:pt idx="4">
                  <c:v>49</c:v>
                </c:pt>
                <c:pt idx="5">
                  <c:v>20</c:v>
                </c:pt>
                <c:pt idx="6">
                  <c:v>8</c:v>
                </c:pt>
              </c:numCache>
            </c:numRef>
          </c:val>
        </c:ser>
        <c:shape val="box"/>
        <c:axId val="115364608"/>
        <c:axId val="115366144"/>
        <c:axId val="0"/>
      </c:bar3DChart>
      <c:catAx>
        <c:axId val="115364608"/>
        <c:scaling>
          <c:orientation val="minMax"/>
        </c:scaling>
        <c:axPos val="b"/>
        <c:tickLblPos val="nextTo"/>
        <c:crossAx val="115366144"/>
        <c:crosses val="autoZero"/>
        <c:auto val="1"/>
        <c:lblAlgn val="ctr"/>
        <c:lblOffset val="100"/>
      </c:catAx>
      <c:valAx>
        <c:axId val="115366144"/>
        <c:scaling>
          <c:orientation val="minMax"/>
        </c:scaling>
        <c:axPos val="l"/>
        <c:majorGridlines/>
        <c:numFmt formatCode="General" sourceLinked="1"/>
        <c:tickLblPos val="nextTo"/>
        <c:crossAx val="115364608"/>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6"/>
  <c:chart>
    <c:title>
      <c:layout/>
    </c:title>
    <c:plotArea>
      <c:layout/>
      <c:lineChart>
        <c:grouping val="standard"/>
        <c:ser>
          <c:idx val="0"/>
          <c:order val="0"/>
          <c:tx>
            <c:strRef>
              <c:f>'[Chart in Microsoft Office PowerPoint]Sheet1'!$B$1</c:f>
              <c:strCache>
                <c:ptCount val="1"/>
                <c:pt idx="0">
                  <c:v>Questions</c:v>
                </c:pt>
              </c:strCache>
            </c:strRef>
          </c:tx>
          <c:marker>
            <c:symbol val="none"/>
          </c:marker>
          <c:cat>
            <c:strRef>
              <c:f>'[Chart in Microsoft Office PowerPoint]Sheet1'!$A$2:$A$16</c:f>
              <c:strCache>
                <c:ptCount val="15"/>
                <c:pt idx="0">
                  <c:v>8am</c:v>
                </c:pt>
                <c:pt idx="1">
                  <c:v>9am</c:v>
                </c:pt>
                <c:pt idx="2">
                  <c:v>10am</c:v>
                </c:pt>
                <c:pt idx="3">
                  <c:v>11am</c:v>
                </c:pt>
                <c:pt idx="4">
                  <c:v>12pm</c:v>
                </c:pt>
                <c:pt idx="5">
                  <c:v>1pm</c:v>
                </c:pt>
                <c:pt idx="6">
                  <c:v>2pm</c:v>
                </c:pt>
                <c:pt idx="7">
                  <c:v>3pm</c:v>
                </c:pt>
                <c:pt idx="8">
                  <c:v>4pm</c:v>
                </c:pt>
                <c:pt idx="9">
                  <c:v>5pm</c:v>
                </c:pt>
                <c:pt idx="10">
                  <c:v>6pm</c:v>
                </c:pt>
                <c:pt idx="11">
                  <c:v>7pm</c:v>
                </c:pt>
                <c:pt idx="12">
                  <c:v>8pm</c:v>
                </c:pt>
                <c:pt idx="13">
                  <c:v>9pm</c:v>
                </c:pt>
                <c:pt idx="14">
                  <c:v>10pm</c:v>
                </c:pt>
              </c:strCache>
            </c:strRef>
          </c:cat>
          <c:val>
            <c:numRef>
              <c:f>'[Chart in Microsoft Office PowerPoint]Sheet1'!$B$2:$B$16</c:f>
              <c:numCache>
                <c:formatCode>General</c:formatCode>
                <c:ptCount val="15"/>
                <c:pt idx="0">
                  <c:v>6</c:v>
                </c:pt>
                <c:pt idx="1">
                  <c:v>11</c:v>
                </c:pt>
                <c:pt idx="2">
                  <c:v>17</c:v>
                </c:pt>
                <c:pt idx="3">
                  <c:v>22</c:v>
                </c:pt>
                <c:pt idx="4">
                  <c:v>14</c:v>
                </c:pt>
                <c:pt idx="5">
                  <c:v>20</c:v>
                </c:pt>
                <c:pt idx="6">
                  <c:v>18</c:v>
                </c:pt>
                <c:pt idx="7">
                  <c:v>30</c:v>
                </c:pt>
                <c:pt idx="8">
                  <c:v>25</c:v>
                </c:pt>
                <c:pt idx="9">
                  <c:v>29</c:v>
                </c:pt>
                <c:pt idx="10">
                  <c:v>21</c:v>
                </c:pt>
                <c:pt idx="11">
                  <c:v>17</c:v>
                </c:pt>
                <c:pt idx="12">
                  <c:v>12</c:v>
                </c:pt>
                <c:pt idx="13">
                  <c:v>5</c:v>
                </c:pt>
                <c:pt idx="14">
                  <c:v>14</c:v>
                </c:pt>
              </c:numCache>
            </c:numRef>
          </c:val>
        </c:ser>
        <c:dLbls>
          <c:showVal val="1"/>
        </c:dLbls>
        <c:marker val="1"/>
        <c:axId val="158692096"/>
        <c:axId val="158693632"/>
      </c:lineChart>
      <c:catAx>
        <c:axId val="158692096"/>
        <c:scaling>
          <c:orientation val="minMax"/>
        </c:scaling>
        <c:axPos val="b"/>
        <c:majorTickMark val="none"/>
        <c:tickLblPos val="nextTo"/>
        <c:crossAx val="158693632"/>
        <c:crosses val="autoZero"/>
        <c:auto val="1"/>
        <c:lblAlgn val="ctr"/>
        <c:lblOffset val="100"/>
      </c:catAx>
      <c:valAx>
        <c:axId val="158693632"/>
        <c:scaling>
          <c:orientation val="minMax"/>
        </c:scaling>
        <c:delete val="1"/>
        <c:axPos val="l"/>
        <c:numFmt formatCode="General" sourceLinked="1"/>
        <c:tickLblPos val="none"/>
        <c:crossAx val="158692096"/>
        <c:crosses val="autoZero"/>
        <c:crossBetween val="between"/>
      </c:valAx>
    </c:plotArea>
    <c:legend>
      <c:legendPos val="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CFD9C65-CE42-496D-B7EC-269C737584E7}" type="datetimeFigureOut">
              <a:rPr lang="en-US"/>
              <a:pPr>
                <a:defRPr/>
              </a:pPr>
              <a:t>5/14/2010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06310F0-C1B8-4D67-A4D7-DAAAD0F2889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Put in picture of someone being trained.</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D6FF7C-E9D4-4B6E-A90A-6009ED2210CF}"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Which brings us to what we have implemented through this project: Libraryh3lp.</a:t>
            </a:r>
          </a:p>
          <a:p>
            <a:pPr eaLnBrk="1" hangingPunct="1"/>
            <a:endParaRPr lang="en-US" smtClean="0"/>
          </a:p>
          <a:p>
            <a:pPr eaLnBrk="1" hangingPunct="1"/>
            <a:r>
              <a:rPr lang="en-US" smtClean="0"/>
              <a:t>This is the main libraryh3lp widget on our home page. This however is just one of many. We have widgets on nearly every page of our site, on our facebook page, on our blog, and in our libguides.</a:t>
            </a:r>
          </a:p>
          <a:p>
            <a:pPr eaLnBrk="1" hangingPunct="1"/>
            <a:endParaRPr lang="en-US" smtClean="0"/>
          </a:p>
          <a:p>
            <a:pPr eaLnBrk="1" hangingPunct="1"/>
            <a:r>
              <a:rPr lang="en-US" smtClean="0"/>
              <a:t>Unlike Meebo, libraryh3lp is not a free service, though it is very affordable. If you have less than 10,000 FTE, the annual cost is $250. </a:t>
            </a:r>
          </a:p>
        </p:txBody>
      </p:sp>
      <p:sp>
        <p:nvSpPr>
          <p:cNvPr id="4" name="Slide Number Placeholder 3"/>
          <p:cNvSpPr>
            <a:spLocks noGrp="1"/>
          </p:cNvSpPr>
          <p:nvPr>
            <p:ph type="sldNum" sz="quarter" idx="5"/>
          </p:nvPr>
        </p:nvSpPr>
        <p:spPr/>
        <p:txBody>
          <a:bodyPr/>
          <a:lstStyle/>
          <a:p>
            <a:pPr>
              <a:defRPr/>
            </a:pPr>
            <a:fld id="{5E5814F7-57E7-496D-AE7B-C59D4BE57C3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buFontTx/>
              <a:buAutoNum type="arabicPeriod"/>
            </a:pPr>
            <a:r>
              <a:rPr lang="en-US" smtClean="0"/>
              <a:t>The interface is completely customizable, I can make it look exactly how I want it to look. I ended up using a fairly basic design, but I explored several more far out options before settling on this one.</a:t>
            </a:r>
          </a:p>
          <a:p>
            <a:pPr marL="228600" indent="-228600" eaLnBrk="1" hangingPunct="1">
              <a:buFontTx/>
              <a:buAutoNum type="arabicPeriod"/>
            </a:pPr>
            <a:r>
              <a:rPr lang="en-US" smtClean="0"/>
              <a:t>The interface uses basic javascript which virtually everyone has. Older computers may not have or be able to run up to date flash, and flash isn’t available on many mobile devices. Flash also loads on the screen significantly slower than javascript.</a:t>
            </a:r>
          </a:p>
          <a:p>
            <a:pPr marL="228600" indent="-228600" eaLnBrk="1" hangingPunct="1">
              <a:buFontTx/>
              <a:buAutoNum type="arabicPeriod"/>
            </a:pPr>
            <a:r>
              <a:rPr lang="en-US" smtClean="0"/>
              <a:t>Probably the biggest difference is that Libraryh3lp uses a queue system that allows for multiple operators at once. That way, no one person is tied to a computer. We have six librarians – including our library Director – on the Reference Queue. I’ll explain how this works a little more later.</a:t>
            </a:r>
          </a:p>
          <a:p>
            <a:pPr marL="228600" indent="-228600" eaLnBrk="1" hangingPunct="1">
              <a:buFontTx/>
              <a:buAutoNum type="arabicPeriod"/>
            </a:pPr>
            <a:r>
              <a:rPr lang="en-US" smtClean="0"/>
              <a:t>With libraryh3lp, we get very good presence indicators; when an operator is away from the desk, that operator will not receive questions, and when every one on a queue is offline, the queue will automatically go offline as well. With Meebo, the only presence detection was to detect whether the operator was logged in. If he or she was, then chat was online…if the person is away from the desk for a few minutes, or forgets to sign out at the end of the day, the chat will stay online and all questions will go unanswered.</a:t>
            </a:r>
          </a:p>
          <a:p>
            <a:pPr marL="228600" indent="-228600" eaLnBrk="1" hangingPunct="1">
              <a:buFontTx/>
              <a:buAutoNum type="arabicPeriod"/>
            </a:pPr>
            <a:r>
              <a:rPr lang="en-US" smtClean="0"/>
              <a:t>This software keeps great statistics, and I will share some later.</a:t>
            </a:r>
          </a:p>
        </p:txBody>
      </p:sp>
      <p:sp>
        <p:nvSpPr>
          <p:cNvPr id="4" name="Slide Number Placeholder 3"/>
          <p:cNvSpPr>
            <a:spLocks noGrp="1"/>
          </p:cNvSpPr>
          <p:nvPr>
            <p:ph type="sldNum" sz="quarter" idx="5"/>
          </p:nvPr>
        </p:nvSpPr>
        <p:spPr/>
        <p:txBody>
          <a:bodyPr/>
          <a:lstStyle/>
          <a:p>
            <a:pPr>
              <a:defRPr/>
            </a:pPr>
            <a:fld id="{61D008C0-66BA-4152-9BD0-1B2E40461BB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US" dirty="0" smtClean="0"/>
              <a:t>I don’t want to spend too much time discussing the ins and outs of the software, but here is a brief overview of how the system works.</a:t>
            </a:r>
          </a:p>
          <a:p>
            <a:pPr eaLnBrk="1" hangingPunct="1">
              <a:defRPr/>
            </a:pPr>
            <a:endParaRPr lang="en-US" dirty="0" smtClean="0"/>
          </a:p>
          <a:p>
            <a:pPr marL="228600" indent="-228600" eaLnBrk="1" hangingPunct="1">
              <a:buFontTx/>
              <a:buAutoNum type="arabicPeriod"/>
              <a:defRPr/>
            </a:pPr>
            <a:r>
              <a:rPr lang="en-US" dirty="0" smtClean="0"/>
              <a:t>There are multiple queues set up. We have 11 queues. So far only the Reference queue and the e-Learning help queue have gotten significant use, but in addition to those we have a queue set up for each department within the library as well as setting up the ability to chat directly with any of the staff members.</a:t>
            </a:r>
          </a:p>
          <a:p>
            <a:pPr marL="228600" indent="-228600" eaLnBrk="1" hangingPunct="1">
              <a:buFontTx/>
              <a:buAutoNum type="arabicPeriod"/>
              <a:defRPr/>
            </a:pPr>
            <a:r>
              <a:rPr lang="en-US" dirty="0" smtClean="0"/>
              <a:t>There is a widget on almost every page of the library’s webpage, each one going to the appropriate queue. The widgets can all be individually designed or they can all look the same.</a:t>
            </a:r>
          </a:p>
          <a:p>
            <a:pPr marL="228600" indent="-228600" eaLnBrk="1" hangingPunct="1">
              <a:buFontTx/>
              <a:buAutoNum type="arabicPeriod"/>
              <a:defRPr/>
            </a:pPr>
            <a:r>
              <a:rPr lang="en-US" dirty="0" smtClean="0"/>
              <a:t>All of the librarians are assigned to the reference queue; and each member of each department is assigned to the queue for that department…so the Collection Development staff receive questions that are typed into the chat widget on the Collection Development department page. Etc</a:t>
            </a:r>
          </a:p>
          <a:p>
            <a:pPr marL="228600" indent="-228600" eaLnBrk="1" hangingPunct="1">
              <a:buFontTx/>
              <a:buAutoNum type="arabicPeriod"/>
              <a:defRPr/>
            </a:pPr>
            <a:r>
              <a:rPr lang="en-US" dirty="0" smtClean="0"/>
              <a:t>Each staff member has a chat client installed on their machines. The libraryh3lp service works with any XMPP Jabber client. We use a fairly common chat client called Pidgin, but you can use many different chat clients.</a:t>
            </a:r>
          </a:p>
          <a:p>
            <a:pPr marL="228600" indent="-228600" eaLnBrk="1" hangingPunct="1">
              <a:buFontTx/>
              <a:buAutoNum type="arabicPeriod"/>
              <a:defRPr/>
            </a:pPr>
            <a:endParaRPr lang="en-US" dirty="0"/>
          </a:p>
        </p:txBody>
      </p:sp>
      <p:sp>
        <p:nvSpPr>
          <p:cNvPr id="4" name="Slide Number Placeholder 3"/>
          <p:cNvSpPr>
            <a:spLocks noGrp="1"/>
          </p:cNvSpPr>
          <p:nvPr>
            <p:ph type="sldNum" sz="quarter" idx="5"/>
          </p:nvPr>
        </p:nvSpPr>
        <p:spPr/>
        <p:txBody>
          <a:bodyPr/>
          <a:lstStyle/>
          <a:p>
            <a:pPr>
              <a:defRPr/>
            </a:pPr>
            <a:fld id="{86ADE9F9-59F1-4BED-A8B4-BFD81AFF9349}"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is an image of the libraryh3lp console. From here you can create your queues and add users and on the other tabs you can design your chat widgets, monitor activity, and view statistics.</a:t>
            </a:r>
          </a:p>
        </p:txBody>
      </p:sp>
      <p:sp>
        <p:nvSpPr>
          <p:cNvPr id="4" name="Slide Number Placeholder 3"/>
          <p:cNvSpPr>
            <a:spLocks noGrp="1"/>
          </p:cNvSpPr>
          <p:nvPr>
            <p:ph type="sldNum" sz="quarter" idx="5"/>
          </p:nvPr>
        </p:nvSpPr>
        <p:spPr/>
        <p:txBody>
          <a:bodyPr/>
          <a:lstStyle/>
          <a:p>
            <a:pPr>
              <a:defRPr/>
            </a:pPr>
            <a:fld id="{A7BEAF92-BB53-4078-83E6-3C70EB593AE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Through Libraryh3lp, we also have the added ability of texting services. Patrons can send text questions to a regular phone number that then get sent directly to the clients. They appear exactly the same way that chat questions appear.</a:t>
            </a:r>
          </a:p>
        </p:txBody>
      </p:sp>
      <p:sp>
        <p:nvSpPr>
          <p:cNvPr id="4" name="Slide Number Placeholder 3"/>
          <p:cNvSpPr>
            <a:spLocks noGrp="1"/>
          </p:cNvSpPr>
          <p:nvPr>
            <p:ph type="sldNum" sz="quarter" idx="5"/>
          </p:nvPr>
        </p:nvSpPr>
        <p:spPr/>
        <p:txBody>
          <a:bodyPr/>
          <a:lstStyle/>
          <a:p>
            <a:pPr>
              <a:defRPr/>
            </a:pPr>
            <a:fld id="{3C709707-3615-4E2E-806D-4E68A9F10BA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a:buFontTx/>
              <a:buAutoNum type="arabicPeriod"/>
              <a:defRPr/>
            </a:pPr>
            <a:r>
              <a:rPr lang="en-US" dirty="0" smtClean="0"/>
              <a:t>Evaluated what we were doing, and the problems with it. Looked around at other options out there.</a:t>
            </a:r>
          </a:p>
          <a:p>
            <a:pPr marL="228600" indent="-228600">
              <a:buFontTx/>
              <a:buAutoNum type="arabicPeriod"/>
              <a:defRPr/>
            </a:pPr>
            <a:r>
              <a:rPr lang="en-US" dirty="0" smtClean="0"/>
              <a:t>Libraryh3lp has a nice feature in allowing extended testing. I made an account with them, and started experimenting with the software months before we paid for it.</a:t>
            </a:r>
          </a:p>
          <a:p>
            <a:pPr marL="228600" indent="-228600">
              <a:buFontTx/>
              <a:buAutoNum type="arabicPeriod"/>
              <a:defRPr/>
            </a:pPr>
            <a:r>
              <a:rPr lang="en-US" dirty="0" smtClean="0"/>
              <a:t>From the management console I designed the widgets for the various parts of the web site with the input of the staff.</a:t>
            </a:r>
          </a:p>
          <a:p>
            <a:pPr marL="228600" indent="-228600">
              <a:buFontTx/>
              <a:buAutoNum type="arabicPeriod"/>
              <a:defRPr/>
            </a:pPr>
            <a:r>
              <a:rPr lang="en-US" dirty="0" smtClean="0"/>
              <a:t>Training was not terribly difficult because most people are already at least somewhat familiar with chatting.  The differences between libraryh3lp chat and regular 1:1 chat are minimal, and really only apparent in the queue system.</a:t>
            </a:r>
          </a:p>
          <a:p>
            <a:pPr marL="228600" indent="-228600">
              <a:buFontTx/>
              <a:buAutoNum type="arabicPeriod"/>
              <a:defRPr/>
            </a:pPr>
            <a:r>
              <a:rPr lang="en-US" dirty="0" smtClean="0"/>
              <a:t>Primary deployment occurred over the break between fall and spring semesters.</a:t>
            </a:r>
          </a:p>
          <a:p>
            <a:pPr marL="228600" indent="-228600">
              <a:buFontTx/>
              <a:buAutoNum type="arabicPeriod"/>
              <a:defRPr/>
            </a:pPr>
            <a:r>
              <a:rPr lang="en-US" dirty="0" smtClean="0"/>
              <a:t>Gather Statistics…need to do this</a:t>
            </a:r>
          </a:p>
          <a:p>
            <a:pPr>
              <a:defRPr/>
            </a:pPr>
            <a:endParaRPr lang="en-US" dirty="0"/>
          </a:p>
        </p:txBody>
      </p:sp>
      <p:sp>
        <p:nvSpPr>
          <p:cNvPr id="4" name="Slide Number Placeholder 3"/>
          <p:cNvSpPr>
            <a:spLocks noGrp="1"/>
          </p:cNvSpPr>
          <p:nvPr>
            <p:ph type="sldNum" sz="quarter" idx="5"/>
          </p:nvPr>
        </p:nvSpPr>
        <p:spPr/>
        <p:txBody>
          <a:bodyPr/>
          <a:lstStyle/>
          <a:p>
            <a:pPr>
              <a:defRPr/>
            </a:pPr>
            <a:fld id="{B3E1B06A-A13B-4BDA-9E9B-9A5491BFEF73}"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Here are some of the basic statistics:</a:t>
            </a:r>
          </a:p>
        </p:txBody>
      </p:sp>
      <p:sp>
        <p:nvSpPr>
          <p:cNvPr id="4" name="Slide Number Placeholder 3"/>
          <p:cNvSpPr>
            <a:spLocks noGrp="1"/>
          </p:cNvSpPr>
          <p:nvPr>
            <p:ph type="sldNum" sz="quarter" idx="5"/>
          </p:nvPr>
        </p:nvSpPr>
        <p:spPr/>
        <p:txBody>
          <a:bodyPr/>
          <a:lstStyle/>
          <a:p>
            <a:pPr>
              <a:defRPr/>
            </a:pPr>
            <a:fld id="{FB5211FC-B1B5-4CE1-A5A6-C707B7F64922}"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statistics are much more elaborate than that. As you can see here, they get down to a granular level such as the average time that a user has to wait for each librarian to answer questions from the queue.</a:t>
            </a:r>
          </a:p>
          <a:p>
            <a:endParaRPr lang="en-US" smtClean="0"/>
          </a:p>
          <a:p>
            <a:r>
              <a:rPr lang="en-US" smtClean="0"/>
              <a:t> We can also see the busiest days, the busiest times of day, etc.</a:t>
            </a:r>
          </a:p>
        </p:txBody>
      </p:sp>
      <p:sp>
        <p:nvSpPr>
          <p:cNvPr id="4" name="Slide Number Placeholder 3"/>
          <p:cNvSpPr>
            <a:spLocks noGrp="1"/>
          </p:cNvSpPr>
          <p:nvPr>
            <p:ph type="sldNum" sz="quarter" idx="5"/>
          </p:nvPr>
        </p:nvSpPr>
        <p:spPr/>
        <p:txBody>
          <a:bodyPr/>
          <a:lstStyle/>
          <a:p>
            <a:pPr>
              <a:defRPr/>
            </a:pPr>
            <a:fld id="{854F08B9-69C4-4B0C-A0C6-2B230C674193}"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06310F0-C1B8-4D67-A4D7-DAAAD0F2889A}"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06310F0-C1B8-4D67-A4D7-DAAAD0F2889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499234-EC2C-4212-9E22-37D5B0D32830}"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BEC0881-9A51-4250-AA98-F54A455F1ABB}" type="slidenum">
              <a:rPr lang="en-US" smtClean="0"/>
              <a:pPr>
                <a:defRPr/>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CE30F09-B319-45BA-AC94-5B14C135E43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primary goal of this project has been to open up new avenues of communication between the library and our stakeholders.</a:t>
            </a:r>
          </a:p>
          <a:p>
            <a:r>
              <a:rPr lang="en-US" smtClean="0"/>
              <a:t>This goal includes the following objectives:</a:t>
            </a:r>
          </a:p>
          <a:p>
            <a:pPr lvl="1"/>
            <a:r>
              <a:rPr lang="en-US" smtClean="0"/>
              <a:t>Improving our online reference services</a:t>
            </a:r>
          </a:p>
          <a:p>
            <a:pPr lvl="1"/>
            <a:r>
              <a:rPr lang="en-US" smtClean="0"/>
              <a:t>Increasing access to all departments</a:t>
            </a:r>
          </a:p>
          <a:p>
            <a:pPr lvl="1"/>
            <a:r>
              <a:rPr lang="en-US" smtClean="0"/>
              <a:t>Implementing texting reference services</a:t>
            </a:r>
          </a:p>
          <a:p>
            <a:pPr lvl="1"/>
            <a:r>
              <a:rPr lang="en-US" smtClean="0"/>
              <a:t>Simplifying communication between the library staff</a:t>
            </a:r>
          </a:p>
          <a:p>
            <a:endParaRPr lang="en-US" smtClean="0"/>
          </a:p>
        </p:txBody>
      </p:sp>
      <p:sp>
        <p:nvSpPr>
          <p:cNvPr id="4" name="Slide Number Placeholder 3"/>
          <p:cNvSpPr>
            <a:spLocks noGrp="1"/>
          </p:cNvSpPr>
          <p:nvPr>
            <p:ph type="sldNum" sz="quarter" idx="5"/>
          </p:nvPr>
        </p:nvSpPr>
        <p:spPr/>
        <p:txBody>
          <a:bodyPr/>
          <a:lstStyle/>
          <a:p>
            <a:pPr>
              <a:defRPr/>
            </a:pPr>
            <a:fld id="{0E5D71C9-0AFF-4A5A-977D-21E3D7F4DCF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Before 2008, Email was the only online access point. In 2008, we began using Meebo as our first foray into chat.</a:t>
            </a: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9C5CDC-2990-4EDF-AA53-15B07D9D00F0}"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many problems with using email as an only option for online communication. These are really problems with email as a medium more so than problems with the usage in reference. </a:t>
            </a:r>
          </a:p>
          <a:p>
            <a:pPr eaLnBrk="1" hangingPunct="1">
              <a:spcBef>
                <a:spcPct val="0"/>
              </a:spcBef>
            </a:pPr>
            <a:endParaRPr lang="en-US" smtClean="0"/>
          </a:p>
          <a:p>
            <a:pPr eaLnBrk="1" hangingPunct="1">
              <a:spcBef>
                <a:spcPct val="0"/>
              </a:spcBef>
            </a:pPr>
            <a:r>
              <a:rPr lang="en-US" smtClean="0"/>
              <a:t>Some of the problems include:</a:t>
            </a:r>
          </a:p>
          <a:p>
            <a:pPr eaLnBrk="1" hangingPunct="1">
              <a:spcBef>
                <a:spcPct val="0"/>
              </a:spcBef>
            </a:pPr>
            <a:r>
              <a:rPr lang="en-US" smtClean="0"/>
              <a:t>Slow response time. Though this certainly isn’t always the case, it sometimes can be. Slow turn around time is compounded by the 1:1 communication aspect of email. Most of the time, email is going from one person to one person, so if the librarian receiving the message is out of the office, away from the desk, on vacation, whatever, then the message from the patron can go unanswered for a long time. When this occurs, there is usually no feedback to the patron.</a:t>
            </a:r>
          </a:p>
          <a:p>
            <a:pPr eaLnBrk="1" hangingPunct="1">
              <a:spcBef>
                <a:spcPct val="0"/>
              </a:spcBef>
            </a:pPr>
            <a:endParaRPr lang="en-US" smtClean="0"/>
          </a:p>
          <a:p>
            <a:pPr eaLnBrk="1" hangingPunct="1">
              <a:spcBef>
                <a:spcPct val="0"/>
              </a:spcBef>
            </a:pPr>
            <a:r>
              <a:rPr lang="en-US" smtClean="0"/>
              <a:t>Of course, many of these issues can be minimized procedurally; having the right methods in place can ensure that questions aren’t lost in the mix. Email is a good option and should be used in certain situations, but having it as the only method of online communication is very limiting.</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5E2EE4-BB3F-4E85-A58F-092FA603F1D4}"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Previously, our site was requiring users to put in a password to access the form to submit a question via email. I can’t quite see the utility of doing something like this.</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C0AEB7-0F22-4DD7-9EA3-D7A804307134}"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first chat option we tried was Meebo. Here is an example of the Meebo interface. I suspect many of you are already familiar with Meebo.</a:t>
            </a:r>
          </a:p>
        </p:txBody>
      </p:sp>
      <p:sp>
        <p:nvSpPr>
          <p:cNvPr id="4" name="Slide Number Placeholder 3"/>
          <p:cNvSpPr>
            <a:spLocks noGrp="1"/>
          </p:cNvSpPr>
          <p:nvPr>
            <p:ph type="sldNum" sz="quarter" idx="5"/>
          </p:nvPr>
        </p:nvSpPr>
        <p:spPr/>
        <p:txBody>
          <a:bodyPr/>
          <a:lstStyle/>
          <a:p>
            <a:pPr>
              <a:defRPr/>
            </a:pPr>
            <a:fld id="{1E0C755C-7429-4C40-8116-1A2697392DE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Meebo is very good service – one of the best things about it is it’s free. But still there were several things that did not work well for us. The meebo widget requires flash, so any computer that doesn’t have flash (or doesn’t have flash turned on) will not even see your chat. With the recent issues between Adobe and Apple, this becomes an even bigger issue. If you want a patron to use your chat on their iphone or ipad, then Meebo is not the answer.</a:t>
            </a:r>
          </a:p>
          <a:p>
            <a:pPr eaLnBrk="1" hangingPunct="1">
              <a:spcBef>
                <a:spcPct val="0"/>
              </a:spcBef>
            </a:pPr>
            <a:endParaRPr lang="en-US" smtClean="0"/>
          </a:p>
          <a:p>
            <a:pPr eaLnBrk="1" hangingPunct="1">
              <a:spcBef>
                <a:spcPct val="0"/>
              </a:spcBef>
            </a:pPr>
            <a:r>
              <a:rPr lang="en-US" smtClean="0"/>
              <a:t>The widget is also not customizable. You can change the color and the size, but that’s it…and you can’t even change all of the colors. Try as I might, I could never get the look of the widget to gel with the look of our website in a satisfactory way.</a:t>
            </a:r>
          </a:p>
          <a:p>
            <a:pPr eaLnBrk="1" hangingPunct="1">
              <a:spcBef>
                <a:spcPct val="0"/>
              </a:spcBef>
            </a:pPr>
            <a:endParaRPr lang="en-US" smtClean="0"/>
          </a:p>
          <a:p>
            <a:pPr eaLnBrk="1" hangingPunct="1">
              <a:spcBef>
                <a:spcPct val="0"/>
              </a:spcBef>
            </a:pPr>
            <a:r>
              <a:rPr lang="en-US" smtClean="0"/>
              <a:t>The same issues with 1:1 communication apply to Meebo. Only one person can be signed on to monitor the chat. If that person gets busy, questions can get missed.</a:t>
            </a:r>
          </a:p>
          <a:p>
            <a:pPr eaLnBrk="1" hangingPunct="1">
              <a:spcBef>
                <a:spcPct val="0"/>
              </a:spcBef>
            </a:pPr>
            <a:endParaRPr lang="en-US" smtClean="0"/>
          </a:p>
          <a:p>
            <a:pPr eaLnBrk="1" hangingPunct="1">
              <a:spcBef>
                <a:spcPct val="0"/>
              </a:spcBef>
            </a:pPr>
            <a:r>
              <a:rPr lang="en-US" smtClean="0"/>
              <a:t>The lack of presence information means that if the librarian walks away from the computer without logging out of Meebo, the widget will always say that the librarian is online. This often causes missed questions.</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C3DBD5-C0EB-48FE-BD03-AFA69012A1C2}"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5A361B60-FF19-4E79-8AF3-F8870EB05380}" type="datetimeFigureOut">
              <a:rPr lang="en-US"/>
              <a:pPr>
                <a:defRPr/>
              </a:pPr>
              <a:t>5/14/2010</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7DCAD32-926E-4A93-9CD5-979E9E42BB5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FB23A82-55C3-4D00-85AF-AEB268B5E6E6}" type="datetimeFigureOut">
              <a:rPr lang="en-US"/>
              <a:pPr>
                <a:defRPr/>
              </a:pPr>
              <a:t>5/14/2010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957597C-B304-4DA1-8DA1-8968D9C858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26E50D1-5485-4560-BD9D-82DDDEC4F520}" type="datetimeFigureOut">
              <a:rPr lang="en-US"/>
              <a:pPr>
                <a:defRPr/>
              </a:pPr>
              <a:t>5/14/2010</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2309888-5212-4546-8127-EC5923CB1D7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C904CF8-F24F-4823-A892-B3A57CFE0B90}" type="datetimeFigureOut">
              <a:rPr lang="en-US"/>
              <a:pPr>
                <a:defRPr/>
              </a:pPr>
              <a:t>5/14/2010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0E57FB5-C84B-4F7E-B9A2-7D33A11B565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02B1F559-CD79-47FA-B3E1-78BABEB1EB10}" type="datetimeFigureOut">
              <a:rPr lang="en-US"/>
              <a:pPr>
                <a:defRPr/>
              </a:pPr>
              <a:t>5/14/2010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E89E4BA2-899C-4ED9-A345-394475103145}"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0FEDD077-E5F9-49FA-9D86-578F7BDB4CCA}" type="datetimeFigureOut">
              <a:rPr lang="en-US"/>
              <a:pPr>
                <a:defRPr/>
              </a:pPr>
              <a:t>5/14/2010</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87FEEBE4-9DD1-4FC8-B8F1-19F7795ADCF3}"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42D897E0-39E4-47CB-A539-ECCA7C64BF94}" type="datetimeFigureOut">
              <a:rPr lang="en-US"/>
              <a:pPr>
                <a:defRPr/>
              </a:pPr>
              <a:t>5/14/2010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691329F2-AB9B-4BF3-827B-34920C42CFB6}"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6B55E92F-B450-4EF4-86BC-1BEC1FE20A0E}" type="datetimeFigureOut">
              <a:rPr lang="en-US"/>
              <a:pPr>
                <a:defRPr/>
              </a:pPr>
              <a:t>5/14/2010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0298574-CE1E-499C-B3F5-211E350DAF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D1D1B2C-2EBC-4042-8D15-DA28798123C0}" type="datetimeFigureOut">
              <a:rPr lang="en-US"/>
              <a:pPr>
                <a:defRPr/>
              </a:pPr>
              <a:t>5/14/2010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B450AE4-65ED-4139-9BC9-620F87EC64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592EC3F-74BB-4C05-81FC-8582CF73AE54}" type="datetimeFigureOut">
              <a:rPr lang="en-US"/>
              <a:pPr>
                <a:defRPr/>
              </a:pPr>
              <a:t>5/14/2010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48DE8D7-E507-4E51-AC47-0CA79DC4CF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743AE8BD-C648-4660-8BF2-C41A735FCBB6}" type="datetimeFigureOut">
              <a:rPr lang="en-US"/>
              <a:pPr>
                <a:defRPr/>
              </a:pPr>
              <a:t>5/14/2010</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A8981F6F-64BB-4BD7-BF00-86A362F416E4}"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1D52538-8050-48BE-A3B7-BB4DCD65962F}" type="datetimeFigureOut">
              <a:rPr lang="en-US"/>
              <a:pPr>
                <a:defRPr/>
              </a:pPr>
              <a:t>5/14/2010</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E5D5C94C-B3A4-427B-8F29-7025BC476D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0" r:id="rId6"/>
    <p:sldLayoutId id="2147483777" r:id="rId7"/>
    <p:sldLayoutId id="2147483771" r:id="rId8"/>
    <p:sldLayoutId id="2147483778" r:id="rId9"/>
    <p:sldLayoutId id="2147483772" r:id="rId10"/>
    <p:sldLayoutId id="214748377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7BC29"/>
        </a:buClr>
        <a:buSzPct val="75000"/>
        <a:buFont typeface="Wingdings"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092A7"/>
        </a:buClr>
        <a:buSzPct val="65000"/>
        <a:buFont typeface="Wingdings"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oflibrarybig.jpg"/>
          <p:cNvPicPr>
            <a:picLocks noChangeAspect="1"/>
          </p:cNvPicPr>
          <p:nvPr/>
        </p:nvPicPr>
        <p:blipFill>
          <a:blip r:embed="rId3" cstate="print"/>
          <a:stretch>
            <a:fillRect/>
          </a:stretch>
        </p:blipFill>
        <p:spPr>
          <a:xfrm>
            <a:off x="3733800" y="0"/>
            <a:ext cx="5410200" cy="2994025"/>
          </a:xfrm>
          <a:prstGeom prst="rect">
            <a:avLst/>
          </a:prstGeom>
          <a:effectLst>
            <a:outerShdw sx="1000" sy="1000" algn="ctr" rotWithShape="0">
              <a:srgbClr val="000000"/>
            </a:outerShdw>
          </a:effectLst>
        </p:spPr>
      </p:pic>
      <p:sp>
        <p:nvSpPr>
          <p:cNvPr id="2" name="Title 1"/>
          <p:cNvSpPr>
            <a:spLocks noGrp="1"/>
          </p:cNvSpPr>
          <p:nvPr>
            <p:ph type="ctrTitle"/>
          </p:nvPr>
        </p:nvSpPr>
        <p:spPr/>
        <p:txBody>
          <a:bodyPr>
            <a:normAutofit fontScale="90000"/>
          </a:bodyPr>
          <a:lstStyle/>
          <a:p>
            <a:pPr eaLnBrk="1" fontAlgn="auto" hangingPunct="1">
              <a:spcAft>
                <a:spcPts val="0"/>
              </a:spcAft>
              <a:defRPr/>
            </a:pPr>
            <a:r>
              <a:rPr lang="en-US" b="1" dirty="0" smtClean="0"/>
              <a:t>Expanding and Enhancing Instant Messaging in the Library</a:t>
            </a:r>
            <a:br>
              <a:rPr lang="en-US" b="1" dirty="0" smtClean="0"/>
            </a:br>
            <a:endParaRPr lang="en-US" dirty="0"/>
          </a:p>
        </p:txBody>
      </p:sp>
      <p:sp>
        <p:nvSpPr>
          <p:cNvPr id="3" name="Subtitle 2"/>
          <p:cNvSpPr>
            <a:spLocks noGrp="1"/>
          </p:cNvSpPr>
          <p:nvPr>
            <p:ph type="subTitle" idx="1"/>
          </p:nvPr>
        </p:nvSpPr>
        <p:spPr>
          <a:xfrm>
            <a:off x="2362200" y="6049963"/>
            <a:ext cx="6705600" cy="685800"/>
          </a:xfrm>
        </p:spPr>
        <p:txBody>
          <a:bodyPr>
            <a:normAutofit fontScale="77500" lnSpcReduction="20000"/>
          </a:bodyPr>
          <a:lstStyle/>
          <a:p>
            <a:pPr eaLnBrk="1" fontAlgn="auto" hangingPunct="1">
              <a:spcAft>
                <a:spcPts val="0"/>
              </a:spcAft>
              <a:buFont typeface="Wingdings"/>
              <a:buNone/>
              <a:defRPr/>
            </a:pPr>
            <a:r>
              <a:rPr lang="en-US" dirty="0" smtClean="0"/>
              <a:t>James Stephens, Systems Librarian </a:t>
            </a:r>
          </a:p>
          <a:p>
            <a:pPr eaLnBrk="1" fontAlgn="auto" hangingPunct="1">
              <a:spcAft>
                <a:spcPts val="0"/>
              </a:spcAft>
              <a:buFont typeface="Wingdings"/>
              <a:buNone/>
              <a:defRPr/>
            </a:pPr>
            <a:r>
              <a:rPr lang="en-US" dirty="0" smtClean="0"/>
              <a:t>Savannah State University</a:t>
            </a:r>
            <a:endParaRPr lang="en-US" dirty="0"/>
          </a:p>
        </p:txBody>
      </p:sp>
      <p:sp>
        <p:nvSpPr>
          <p:cNvPr id="5" name="Rectangle 4"/>
          <p:cNvSpPr/>
          <p:nvPr/>
        </p:nvSpPr>
        <p:spPr>
          <a:xfrm>
            <a:off x="3733800" y="0"/>
            <a:ext cx="5410200" cy="3048000"/>
          </a:xfrm>
          <a:prstGeom prst="rect">
            <a:avLst/>
          </a:prstGeom>
          <a:solidFill>
            <a:srgbClr val="425129">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smtClean="0"/>
              <a:t>What We’re Doing Now</a:t>
            </a:r>
          </a:p>
        </p:txBody>
      </p:sp>
      <p:sp>
        <p:nvSpPr>
          <p:cNvPr id="18435" name="Content Placeholder 2"/>
          <p:cNvSpPr>
            <a:spLocks noGrp="1"/>
          </p:cNvSpPr>
          <p:nvPr>
            <p:ph sz="quarter" idx="1"/>
          </p:nvPr>
        </p:nvSpPr>
        <p:spPr>
          <a:xfrm>
            <a:off x="612775" y="1600200"/>
            <a:ext cx="8153400" cy="4495800"/>
          </a:xfrm>
        </p:spPr>
        <p:txBody>
          <a:bodyPr/>
          <a:lstStyle/>
          <a:p>
            <a:pPr eaLnBrk="1" hangingPunct="1"/>
            <a:r>
              <a:rPr lang="en-US" smtClean="0"/>
              <a:t>Libraryh3lp</a:t>
            </a:r>
          </a:p>
          <a:p>
            <a:pPr lvl="1" eaLnBrk="1" hangingPunct="1"/>
            <a:r>
              <a:rPr lang="en-US" smtClean="0"/>
              <a:t>The Libraryh3lp widget:</a:t>
            </a:r>
          </a:p>
          <a:p>
            <a:pPr lvl="2" eaLnBrk="1" hangingPunct="1"/>
            <a:endParaRPr lang="en-US" smtClean="0"/>
          </a:p>
        </p:txBody>
      </p:sp>
      <p:pic>
        <p:nvPicPr>
          <p:cNvPr id="18436" name="Picture 3" descr="libraryh3lp.gif"/>
          <p:cNvPicPr>
            <a:picLocks noChangeAspect="1"/>
          </p:cNvPicPr>
          <p:nvPr/>
        </p:nvPicPr>
        <p:blipFill>
          <a:blip r:embed="rId3" cstate="print"/>
          <a:srcRect/>
          <a:stretch>
            <a:fillRect/>
          </a:stretch>
        </p:blipFill>
        <p:spPr bwMode="auto">
          <a:xfrm>
            <a:off x="1981200" y="3048000"/>
            <a:ext cx="49244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Benefits of Libraryh3lp</a:t>
            </a:r>
          </a:p>
        </p:txBody>
      </p:sp>
      <p:sp>
        <p:nvSpPr>
          <p:cNvPr id="19459" name="Content Placeholder 2"/>
          <p:cNvSpPr>
            <a:spLocks noGrp="1"/>
          </p:cNvSpPr>
          <p:nvPr>
            <p:ph sz="quarter" idx="1"/>
          </p:nvPr>
        </p:nvSpPr>
        <p:spPr>
          <a:xfrm>
            <a:off x="612775" y="1600200"/>
            <a:ext cx="8153400" cy="4495800"/>
          </a:xfrm>
        </p:spPr>
        <p:txBody>
          <a:bodyPr/>
          <a:lstStyle/>
          <a:p>
            <a:pPr eaLnBrk="1" hangingPunct="1"/>
            <a:r>
              <a:rPr lang="en-US" smtClean="0"/>
              <a:t>Fully customizable interface</a:t>
            </a:r>
          </a:p>
          <a:p>
            <a:pPr eaLnBrk="1" hangingPunct="1"/>
            <a:r>
              <a:rPr lang="en-US" smtClean="0"/>
              <a:t>Doesn’t require Flash</a:t>
            </a:r>
          </a:p>
          <a:p>
            <a:pPr eaLnBrk="1" hangingPunct="1"/>
            <a:r>
              <a:rPr lang="en-US" smtClean="0"/>
              <a:t>Uses a queue system that allows for multiple operators at once as well as multiple queues</a:t>
            </a:r>
          </a:p>
          <a:p>
            <a:pPr eaLnBrk="1" hangingPunct="1"/>
            <a:r>
              <a:rPr lang="en-US" smtClean="0"/>
              <a:t>Has very good presence indicators</a:t>
            </a:r>
          </a:p>
          <a:p>
            <a:pPr eaLnBrk="1" hangingPunct="1"/>
            <a:r>
              <a:rPr lang="en-US" smtClean="0"/>
              <a:t>Keeps great statistics</a:t>
            </a:r>
          </a:p>
          <a:p>
            <a:pPr eaLnBrk="1" hangingPunct="1"/>
            <a:r>
              <a:rPr lang="en-US" smtClean="0"/>
              <a:t>Includes texting functionality</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en-US" smtClean="0"/>
              <a:t>How it works</a:t>
            </a:r>
          </a:p>
        </p:txBody>
      </p:sp>
      <p:sp>
        <p:nvSpPr>
          <p:cNvPr id="20483" name="Content Placeholder 2"/>
          <p:cNvSpPr>
            <a:spLocks noGrp="1"/>
          </p:cNvSpPr>
          <p:nvPr>
            <p:ph sz="quarter" idx="1"/>
          </p:nvPr>
        </p:nvSpPr>
        <p:spPr>
          <a:xfrm>
            <a:off x="612775" y="1600200"/>
            <a:ext cx="8153400" cy="4495800"/>
          </a:xfrm>
        </p:spPr>
        <p:txBody>
          <a:bodyPr/>
          <a:lstStyle/>
          <a:p>
            <a:pPr eaLnBrk="1" hangingPunct="1"/>
            <a:r>
              <a:rPr lang="en-US" dirty="0" smtClean="0"/>
              <a:t>There are several queues for different functions</a:t>
            </a:r>
          </a:p>
          <a:p>
            <a:pPr eaLnBrk="1" hangingPunct="1"/>
            <a:r>
              <a:rPr lang="en-US" dirty="0" smtClean="0"/>
              <a:t>There is a </a:t>
            </a:r>
            <a:r>
              <a:rPr lang="en-US" dirty="0" smtClean="0"/>
              <a:t>widget </a:t>
            </a:r>
            <a:r>
              <a:rPr lang="en-US" dirty="0" smtClean="0"/>
              <a:t>for each queue</a:t>
            </a:r>
          </a:p>
          <a:p>
            <a:pPr eaLnBrk="1" hangingPunct="1"/>
            <a:r>
              <a:rPr lang="en-US" dirty="0" smtClean="0"/>
              <a:t>There are several staff assigned to each queue</a:t>
            </a:r>
          </a:p>
          <a:p>
            <a:pPr eaLnBrk="1" hangingPunct="1"/>
            <a:r>
              <a:rPr lang="en-US" dirty="0" smtClean="0"/>
              <a:t>Staff members have a chat client installed</a:t>
            </a:r>
          </a:p>
          <a:p>
            <a:pPr eaLnBrk="1" hangingPunct="1"/>
            <a:r>
              <a:rPr lang="en-US" dirty="0" smtClean="0"/>
              <a:t>Questions go to all staff assigned to that queue</a:t>
            </a:r>
          </a:p>
          <a:p>
            <a:pPr eaLnBrk="1" hangingPunct="1"/>
            <a:r>
              <a:rPr lang="en-US" dirty="0" smtClean="0"/>
              <a:t>The first staff member to answer “wins” and all other staff are closed out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r>
              <a:rPr lang="en-US" smtClean="0"/>
              <a:t>Libraryh3lp Console</a:t>
            </a:r>
          </a:p>
        </p:txBody>
      </p:sp>
      <p:pic>
        <p:nvPicPr>
          <p:cNvPr id="21507" name="Content Placeholder 6" descr="console.gif"/>
          <p:cNvPicPr>
            <a:picLocks noGrp="1" noChangeAspect="1"/>
          </p:cNvPicPr>
          <p:nvPr>
            <p:ph sz="quarter" idx="1"/>
          </p:nvPr>
        </p:nvPicPr>
        <p:blipFill>
          <a:blip r:embed="rId3" cstate="print"/>
          <a:srcRect/>
          <a:stretch>
            <a:fillRect/>
          </a:stretch>
        </p:blipFill>
        <p:spPr>
          <a:xfrm>
            <a:off x="152400" y="1600200"/>
            <a:ext cx="8829675" cy="42672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r>
              <a:rPr lang="en-US" smtClean="0"/>
              <a:t>Texting</a:t>
            </a:r>
          </a:p>
        </p:txBody>
      </p:sp>
      <p:sp>
        <p:nvSpPr>
          <p:cNvPr id="22531" name="Content Placeholder 2"/>
          <p:cNvSpPr>
            <a:spLocks noGrp="1"/>
          </p:cNvSpPr>
          <p:nvPr>
            <p:ph sz="quarter" idx="1"/>
          </p:nvPr>
        </p:nvSpPr>
        <p:spPr>
          <a:xfrm>
            <a:off x="612775" y="1600200"/>
            <a:ext cx="8153400" cy="4495800"/>
          </a:xfrm>
        </p:spPr>
        <p:txBody>
          <a:bodyPr/>
          <a:lstStyle/>
          <a:p>
            <a:r>
              <a:rPr lang="en-US" smtClean="0"/>
              <a:t>Works in conjunction with Google Voice</a:t>
            </a:r>
          </a:p>
          <a:p>
            <a:r>
              <a:rPr lang="en-US" smtClean="0"/>
              <a:t>Uses a standard phone number</a:t>
            </a:r>
          </a:p>
          <a:p>
            <a:r>
              <a:rPr lang="en-US" smtClean="0"/>
              <a:t>Texts are received in the staff clients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r>
              <a:rPr lang="en-US" smtClean="0"/>
              <a:t>How we got there</a:t>
            </a:r>
          </a:p>
        </p:txBody>
      </p:sp>
      <p:sp>
        <p:nvSpPr>
          <p:cNvPr id="23555" name="Content Placeholder 2"/>
          <p:cNvSpPr>
            <a:spLocks noGrp="1"/>
          </p:cNvSpPr>
          <p:nvPr>
            <p:ph sz="quarter" idx="1"/>
          </p:nvPr>
        </p:nvSpPr>
        <p:spPr>
          <a:xfrm>
            <a:off x="612775" y="1600200"/>
            <a:ext cx="8153400" cy="4495800"/>
          </a:xfrm>
        </p:spPr>
        <p:txBody>
          <a:bodyPr/>
          <a:lstStyle/>
          <a:p>
            <a:r>
              <a:rPr lang="en-US" smtClean="0"/>
              <a:t>Evaluation</a:t>
            </a:r>
          </a:p>
          <a:p>
            <a:r>
              <a:rPr lang="en-US" smtClean="0"/>
              <a:t>Testing</a:t>
            </a:r>
          </a:p>
          <a:p>
            <a:r>
              <a:rPr lang="en-US" smtClean="0"/>
              <a:t>Make widgets</a:t>
            </a:r>
          </a:p>
          <a:p>
            <a:r>
              <a:rPr lang="en-US" smtClean="0"/>
              <a:t>Training</a:t>
            </a:r>
          </a:p>
          <a:p>
            <a:r>
              <a:rPr lang="en-US" smtClean="0"/>
              <a:t>Deployment</a:t>
            </a:r>
          </a:p>
          <a:p>
            <a:r>
              <a:rPr lang="en-US" smtClean="0"/>
              <a:t>Gather Statistics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r>
              <a:rPr lang="en-US" smtClean="0"/>
              <a:t>Statistics</a:t>
            </a:r>
          </a:p>
        </p:txBody>
      </p:sp>
      <p:sp>
        <p:nvSpPr>
          <p:cNvPr id="24579" name="Content Placeholder 2"/>
          <p:cNvSpPr>
            <a:spLocks noGrp="1"/>
          </p:cNvSpPr>
          <p:nvPr>
            <p:ph sz="quarter" idx="1"/>
          </p:nvPr>
        </p:nvSpPr>
        <p:spPr>
          <a:xfrm>
            <a:off x="612775" y="1600200"/>
            <a:ext cx="8153400" cy="4495800"/>
          </a:xfrm>
        </p:spPr>
        <p:txBody>
          <a:bodyPr/>
          <a:lstStyle/>
          <a:p>
            <a:r>
              <a:rPr lang="en-US" smtClean="0"/>
              <a:t>We have so far received:</a:t>
            </a:r>
          </a:p>
          <a:p>
            <a:pPr lvl="1"/>
            <a:r>
              <a:rPr lang="en-US" smtClean="0"/>
              <a:t>391 questions via chat or text.</a:t>
            </a:r>
          </a:p>
          <a:p>
            <a:pPr lvl="1"/>
            <a:r>
              <a:rPr lang="en-US" smtClean="0"/>
              <a:t>261 questions on the reference queue</a:t>
            </a:r>
          </a:p>
          <a:p>
            <a:pPr lvl="1"/>
            <a:r>
              <a:rPr lang="en-US" smtClean="0"/>
              <a:t>112 questions on the e-Learning queue, and</a:t>
            </a:r>
          </a:p>
          <a:p>
            <a:pPr lvl="1"/>
            <a:r>
              <a:rPr lang="en-US" smtClean="0"/>
              <a:t>18 questions for all other departmental queues</a:t>
            </a:r>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r>
              <a:rPr lang="en-US" smtClean="0"/>
              <a:t>Wait time per Reference Librarian</a:t>
            </a:r>
          </a:p>
        </p:txBody>
      </p:sp>
      <p:sp>
        <p:nvSpPr>
          <p:cNvPr id="25603" name="Content Placeholder 2"/>
          <p:cNvSpPr>
            <a:spLocks noGrp="1"/>
          </p:cNvSpPr>
          <p:nvPr>
            <p:ph sz="quarter" idx="1"/>
          </p:nvPr>
        </p:nvSpPr>
        <p:spPr>
          <a:xfrm>
            <a:off x="612775" y="1600200"/>
            <a:ext cx="8153400" cy="4495800"/>
          </a:xfrm>
        </p:spPr>
        <p:txBody>
          <a:bodyPr/>
          <a:lstStyle/>
          <a:p>
            <a:r>
              <a:rPr lang="en-US" sz="1800" smtClean="0"/>
              <a:t>Operator 	# 	Mean 	Median 	Min 	Max </a:t>
            </a:r>
          </a:p>
          <a:p>
            <a:r>
              <a:rPr lang="en-US" sz="1800" smtClean="0"/>
              <a:t>agatac 	36 	18s 	9s 	4s 	2m45s</a:t>
            </a:r>
          </a:p>
          <a:p>
            <a:r>
              <a:rPr lang="en-US" sz="1800" smtClean="0"/>
              <a:t>fayoyinm 	1 	1m22s	 1m22s 	1m22s 	1m22s </a:t>
            </a:r>
          </a:p>
          <a:p>
            <a:r>
              <a:rPr lang="en-US" sz="1800" smtClean="0"/>
              <a:t>kirklandl 	53 	17s 	8s 	3s 	2m30s </a:t>
            </a:r>
          </a:p>
          <a:p>
            <a:r>
              <a:rPr lang="en-US" sz="1800" smtClean="0"/>
              <a:t>lukerh 	17 	29s 	19s	 5s 	3m37s </a:t>
            </a:r>
          </a:p>
          <a:p>
            <a:r>
              <a:rPr lang="en-US" sz="1800" smtClean="0"/>
              <a:t>mulliceb 	1 	2m34s 	2m34s 	2m34s 	2m34s </a:t>
            </a:r>
          </a:p>
          <a:p>
            <a:r>
              <a:rPr lang="en-US" sz="1800" smtClean="0"/>
              <a:t>stephensj 	66 	16s	 7s 	2s 	6m32s</a:t>
            </a:r>
          </a:p>
          <a:p>
            <a:r>
              <a:rPr lang="en-US" sz="1800" smtClean="0"/>
              <a:t>tenbroekb 	7 	24s 	10s 	8s 	1m12s </a:t>
            </a:r>
          </a:p>
          <a:p>
            <a:r>
              <a:rPr lang="en-US" sz="1800" smtClean="0"/>
              <a:t>wychel 	21 	1m5s 	16s 	9s 	9m32s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of the week</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by Hour</a:t>
            </a:r>
            <a:endParaRPr lang="en-US" dirty="0"/>
          </a:p>
        </p:txBody>
      </p:sp>
      <p:graphicFrame>
        <p:nvGraphicFramePr>
          <p:cNvPr id="7" name="Content Placeholder 6"/>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z="6000" smtClean="0"/>
              <a:t>Overview</a:t>
            </a:r>
          </a:p>
        </p:txBody>
      </p:sp>
      <p:sp>
        <p:nvSpPr>
          <p:cNvPr id="10243" name="Content Placeholder 2"/>
          <p:cNvSpPr>
            <a:spLocks noGrp="1"/>
          </p:cNvSpPr>
          <p:nvPr>
            <p:ph sz="quarter" idx="1"/>
          </p:nvPr>
        </p:nvSpPr>
        <p:spPr>
          <a:xfrm>
            <a:off x="612775" y="1600200"/>
            <a:ext cx="8153400" cy="4495800"/>
          </a:xfrm>
        </p:spPr>
        <p:txBody>
          <a:bodyPr/>
          <a:lstStyle/>
          <a:p>
            <a:pPr eaLnBrk="1" hangingPunct="1"/>
            <a:r>
              <a:rPr lang="en-US" sz="4400" smtClean="0"/>
              <a:t>Abstract</a:t>
            </a:r>
          </a:p>
          <a:p>
            <a:pPr eaLnBrk="1" hangingPunct="1"/>
            <a:r>
              <a:rPr lang="en-US" sz="4400" smtClean="0"/>
              <a:t>Goals</a:t>
            </a:r>
          </a:p>
          <a:p>
            <a:pPr eaLnBrk="1" hangingPunct="1"/>
            <a:r>
              <a:rPr lang="en-US" sz="4400" smtClean="0"/>
              <a:t>What we were doing</a:t>
            </a:r>
          </a:p>
          <a:p>
            <a:pPr eaLnBrk="1" hangingPunct="1"/>
            <a:r>
              <a:rPr lang="en-US" sz="4400" smtClean="0"/>
              <a:t>What we are doing</a:t>
            </a:r>
          </a:p>
          <a:p>
            <a:pPr eaLnBrk="1" hangingPunct="1"/>
            <a:r>
              <a:rPr lang="en-US" sz="4400" smtClean="0"/>
              <a:t>How we got there</a:t>
            </a:r>
          </a:p>
          <a:p>
            <a:pPr eaLnBrk="1" hangingPunct="1"/>
            <a:r>
              <a:rPr lang="en-US" sz="4400" smtClean="0"/>
              <a:t>A few statistics</a:t>
            </a:r>
          </a:p>
          <a:p>
            <a:pPr eaLnBrk="1" hangingPunct="1">
              <a:buFont typeface="Wingdings" charset="2"/>
              <a:buNone/>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r>
              <a:rPr lang="en-US" smtClean="0"/>
              <a:t>Questions and Comments</a:t>
            </a:r>
          </a:p>
        </p:txBody>
      </p:sp>
      <p:sp>
        <p:nvSpPr>
          <p:cNvPr id="26627" name="Content Placeholder 2"/>
          <p:cNvSpPr>
            <a:spLocks noGrp="1"/>
          </p:cNvSpPr>
          <p:nvPr>
            <p:ph sz="quarter" idx="1"/>
          </p:nvPr>
        </p:nvSpPr>
        <p:spPr>
          <a:xfrm>
            <a:off x="304800" y="1600200"/>
            <a:ext cx="8153400" cy="4495800"/>
          </a:xfrm>
        </p:spPr>
        <p:txBody>
          <a:bodyPr/>
          <a:lstStyle/>
          <a:p>
            <a:pPr algn="ctr">
              <a:buFont typeface="Wingdings" charset="2"/>
              <a:buNone/>
            </a:pPr>
            <a:r>
              <a:rPr lang="en-US" sz="20000" smtClean="0">
                <a:latin typeface="ALA BT Courier" pitchFamily="50" charset="2"/>
                <a:cs typeface="Aharoni" pitchFamily="2" charset="-79"/>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smtClean="0"/>
              <a:t>Abstract</a:t>
            </a:r>
          </a:p>
        </p:txBody>
      </p:sp>
      <p:sp>
        <p:nvSpPr>
          <p:cNvPr id="11267" name="Content Placeholder 2"/>
          <p:cNvSpPr>
            <a:spLocks noGrp="1"/>
          </p:cNvSpPr>
          <p:nvPr>
            <p:ph sz="quarter" idx="1"/>
          </p:nvPr>
        </p:nvSpPr>
        <p:spPr>
          <a:xfrm>
            <a:off x="612775" y="1600200"/>
            <a:ext cx="8153400" cy="4495800"/>
          </a:xfrm>
        </p:spPr>
        <p:txBody>
          <a:bodyPr/>
          <a:lstStyle/>
          <a:p>
            <a:r>
              <a:rPr lang="en-US" sz="2800" smtClean="0"/>
              <a:t>Savannah State University Library has deployed instant messaging widgets throughout its web site in order to better communicate with our students, faculty, and staff. Improved communication will increase our value to our stakeholders at the same time as improving the perception of our value through openness and good customer service. Increasingly, classes are held in online only and in hybrid environments, providing this avenue of communication is essential in order to continue to provide our traditional services to all patrons.</a:t>
            </a:r>
          </a:p>
          <a:p>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smtClean="0"/>
              <a:t>Goals and objectives</a:t>
            </a:r>
          </a:p>
        </p:txBody>
      </p:sp>
      <p:sp>
        <p:nvSpPr>
          <p:cNvPr id="12291" name="Content Placeholder 2"/>
          <p:cNvSpPr>
            <a:spLocks noGrp="1"/>
          </p:cNvSpPr>
          <p:nvPr>
            <p:ph sz="quarter" idx="1"/>
          </p:nvPr>
        </p:nvSpPr>
        <p:spPr>
          <a:xfrm>
            <a:off x="612775" y="1600200"/>
            <a:ext cx="8153400" cy="4495800"/>
          </a:xfrm>
        </p:spPr>
        <p:txBody>
          <a:bodyPr/>
          <a:lstStyle/>
          <a:p>
            <a:r>
              <a:rPr lang="en-US" smtClean="0"/>
              <a:t>Increase communication with students, faculty, and staff, including:</a:t>
            </a:r>
          </a:p>
          <a:p>
            <a:pPr lvl="1"/>
            <a:r>
              <a:rPr lang="en-US" smtClean="0"/>
              <a:t>Improved online reference services</a:t>
            </a:r>
          </a:p>
          <a:p>
            <a:pPr lvl="1"/>
            <a:r>
              <a:rPr lang="en-US" smtClean="0"/>
              <a:t>Increased access and transparency to all departments</a:t>
            </a:r>
          </a:p>
          <a:p>
            <a:pPr lvl="1"/>
            <a:r>
              <a:rPr lang="en-US" smtClean="0"/>
              <a:t>Implement texting reference</a:t>
            </a:r>
          </a:p>
          <a:p>
            <a:pPr lvl="1"/>
            <a:r>
              <a:rPr lang="en-US" smtClean="0"/>
              <a:t>Simplify communication among the staff</a:t>
            </a:r>
          </a:p>
          <a:p>
            <a:pPr>
              <a:buFont typeface="Wingdings" charset="2"/>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en-US" smtClean="0"/>
              <a:t>What we were doing</a:t>
            </a:r>
          </a:p>
        </p:txBody>
      </p:sp>
      <p:sp>
        <p:nvSpPr>
          <p:cNvPr id="13315" name="Content Placeholder 2"/>
          <p:cNvSpPr>
            <a:spLocks noGrp="1"/>
          </p:cNvSpPr>
          <p:nvPr>
            <p:ph sz="quarter" idx="1"/>
          </p:nvPr>
        </p:nvSpPr>
        <p:spPr>
          <a:xfrm>
            <a:off x="612775" y="1600200"/>
            <a:ext cx="8153400" cy="4495800"/>
          </a:xfrm>
        </p:spPr>
        <p:txBody>
          <a:bodyPr/>
          <a:lstStyle/>
          <a:p>
            <a:pPr eaLnBrk="1" hangingPunct="1"/>
            <a:r>
              <a:rPr lang="en-US" smtClean="0"/>
              <a:t>Before 2008:</a:t>
            </a:r>
          </a:p>
          <a:p>
            <a:pPr lvl="1" eaLnBrk="1" hangingPunct="1"/>
            <a:r>
              <a:rPr lang="en-US" smtClean="0"/>
              <a:t>Email reference only</a:t>
            </a:r>
          </a:p>
          <a:p>
            <a:pPr eaLnBrk="1" hangingPunct="1"/>
            <a:r>
              <a:rPr lang="en-US" smtClean="0"/>
              <a:t>2008-2009:</a:t>
            </a:r>
          </a:p>
          <a:p>
            <a:pPr lvl="1" eaLnBrk="1" hangingPunct="1"/>
            <a:r>
              <a:rPr lang="en-US" smtClean="0"/>
              <a:t>Meebo “Ask a Librarian”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eaLnBrk="1" hangingPunct="1"/>
            <a:r>
              <a:rPr lang="en-US" smtClean="0"/>
              <a:t>Problems with Email Reference</a:t>
            </a:r>
          </a:p>
        </p:txBody>
      </p:sp>
      <p:sp>
        <p:nvSpPr>
          <p:cNvPr id="14339" name="Content Placeholder 2"/>
          <p:cNvSpPr>
            <a:spLocks noGrp="1"/>
          </p:cNvSpPr>
          <p:nvPr>
            <p:ph sz="quarter" idx="1"/>
          </p:nvPr>
        </p:nvSpPr>
        <p:spPr>
          <a:xfrm>
            <a:off x="612775" y="1600200"/>
            <a:ext cx="8153400" cy="4495800"/>
          </a:xfrm>
        </p:spPr>
        <p:txBody>
          <a:bodyPr/>
          <a:lstStyle/>
          <a:p>
            <a:pPr eaLnBrk="1" hangingPunct="1"/>
            <a:r>
              <a:rPr lang="en-US" smtClean="0"/>
              <a:t>Problems are obvious:</a:t>
            </a:r>
          </a:p>
          <a:p>
            <a:pPr lvl="1" eaLnBrk="1" hangingPunct="1"/>
            <a:r>
              <a:rPr lang="en-US" smtClean="0"/>
              <a:t>Not terribly timely, hours or days for a response</a:t>
            </a:r>
          </a:p>
          <a:p>
            <a:pPr lvl="1" eaLnBrk="1" hangingPunct="1"/>
            <a:r>
              <a:rPr lang="en-US" smtClean="0"/>
              <a:t>Operator dependant (1:1 communication)</a:t>
            </a:r>
          </a:p>
          <a:p>
            <a:pPr lvl="1" eaLnBrk="1" hangingPunct="1"/>
            <a:r>
              <a:rPr lang="en-US" smtClean="0"/>
              <a:t>Usually no feedback to patron</a:t>
            </a:r>
          </a:p>
          <a:p>
            <a:pPr lvl="1" eaLnBrk="1" hangingPunct="1"/>
            <a:r>
              <a:rPr lang="en-US" smtClean="0"/>
              <a:t>No statistics</a:t>
            </a:r>
          </a:p>
          <a:p>
            <a:pPr lvl="1" eaLnBrk="1" hangingPunct="1"/>
            <a:r>
              <a:rPr lang="en-US" smtClean="0"/>
              <a:t>Very opaque</a:t>
            </a:r>
          </a:p>
          <a:p>
            <a:pPr lvl="1"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eaLnBrk="1" hangingPunct="1"/>
            <a:r>
              <a:rPr lang="en-US" smtClean="0"/>
              <a:t>Email Form Protection?</a:t>
            </a:r>
          </a:p>
        </p:txBody>
      </p:sp>
      <p:sp>
        <p:nvSpPr>
          <p:cNvPr id="15363" name="Content Placeholder 2"/>
          <p:cNvSpPr>
            <a:spLocks noGrp="1"/>
          </p:cNvSpPr>
          <p:nvPr>
            <p:ph sz="quarter" idx="1"/>
          </p:nvPr>
        </p:nvSpPr>
        <p:spPr>
          <a:xfrm>
            <a:off x="612775" y="1600200"/>
            <a:ext cx="8153400" cy="4495800"/>
          </a:xfrm>
        </p:spPr>
        <p:txBody>
          <a:bodyPr/>
          <a:lstStyle/>
          <a:p>
            <a:pPr eaLnBrk="1" hangingPunct="1">
              <a:buFont typeface="Wingdings" charset="2"/>
              <a:buNone/>
            </a:pPr>
            <a:endParaRPr lang="en-US" smtClean="0"/>
          </a:p>
          <a:p>
            <a:pPr eaLnBrk="1" hangingPunct="1"/>
            <a:endParaRPr lang="en-US" smtClean="0"/>
          </a:p>
        </p:txBody>
      </p:sp>
      <p:pic>
        <p:nvPicPr>
          <p:cNvPr id="15364" name="Picture 3" descr="warning.gif"/>
          <p:cNvPicPr>
            <a:picLocks noChangeAspect="1"/>
          </p:cNvPicPr>
          <p:nvPr/>
        </p:nvPicPr>
        <p:blipFill>
          <a:blip r:embed="rId3" cstate="print"/>
          <a:srcRect/>
          <a:stretch>
            <a:fillRect/>
          </a:stretch>
        </p:blipFill>
        <p:spPr bwMode="auto">
          <a:xfrm>
            <a:off x="1600200" y="1676400"/>
            <a:ext cx="573405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US" smtClean="0"/>
              <a:t>Meebo interface</a:t>
            </a:r>
          </a:p>
        </p:txBody>
      </p:sp>
      <p:pic>
        <p:nvPicPr>
          <p:cNvPr id="16387" name="Content Placeholder 3" descr="meebo.gif"/>
          <p:cNvPicPr>
            <a:picLocks noGrp="1" noChangeAspect="1"/>
          </p:cNvPicPr>
          <p:nvPr>
            <p:ph sz="quarter" idx="1"/>
          </p:nvPr>
        </p:nvPicPr>
        <p:blipFill>
          <a:blip r:embed="rId3" cstate="print"/>
          <a:srcRect/>
          <a:stretch>
            <a:fillRect/>
          </a:stretch>
        </p:blipFill>
        <p:spPr>
          <a:xfrm>
            <a:off x="2209800" y="2209800"/>
            <a:ext cx="2857500" cy="28575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smtClean="0"/>
              <a:t>Problems with Meebo</a:t>
            </a:r>
          </a:p>
        </p:txBody>
      </p:sp>
      <p:sp>
        <p:nvSpPr>
          <p:cNvPr id="17411" name="Content Placeholder 2"/>
          <p:cNvSpPr>
            <a:spLocks noGrp="1"/>
          </p:cNvSpPr>
          <p:nvPr>
            <p:ph sz="quarter" idx="1"/>
          </p:nvPr>
        </p:nvSpPr>
        <p:spPr>
          <a:xfrm>
            <a:off x="612775" y="1600200"/>
            <a:ext cx="8153400" cy="4495800"/>
          </a:xfrm>
        </p:spPr>
        <p:txBody>
          <a:bodyPr/>
          <a:lstStyle/>
          <a:p>
            <a:pPr lvl="1" eaLnBrk="1" hangingPunct="1"/>
            <a:r>
              <a:rPr lang="en-US" smtClean="0"/>
              <a:t>Requires Flash</a:t>
            </a:r>
          </a:p>
          <a:p>
            <a:pPr lvl="1" eaLnBrk="1" hangingPunct="1"/>
            <a:r>
              <a:rPr lang="en-US" smtClean="0"/>
              <a:t>Not customizable</a:t>
            </a:r>
          </a:p>
          <a:p>
            <a:pPr lvl="1" eaLnBrk="1" hangingPunct="1"/>
            <a:r>
              <a:rPr lang="en-US" smtClean="0"/>
              <a:t>Operator dependant (1:1 communication)</a:t>
            </a:r>
          </a:p>
          <a:p>
            <a:pPr lvl="1" eaLnBrk="1" hangingPunct="1"/>
            <a:r>
              <a:rPr lang="en-US" smtClean="0"/>
              <a:t>No presence information from the client or browser</a:t>
            </a:r>
          </a:p>
          <a:p>
            <a:pPr lvl="1" eaLnBrk="1" hangingPunct="1"/>
            <a:r>
              <a:rPr lang="en-US" smtClean="0"/>
              <a:t>No statistics</a:t>
            </a:r>
          </a:p>
          <a:p>
            <a:pPr lvl="1" eaLnBrk="1" hangingPunct="1"/>
            <a:r>
              <a:rPr lang="en-US" smtClean="0"/>
              <a:t>Basically, a good service, but not all that well suited to our needs in several ways.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Median</Template>
  <TotalTime>1828</TotalTime>
  <Words>1868</Words>
  <Application>Microsoft Office PowerPoint</Application>
  <PresentationFormat>On-screen Show (4:3)</PresentationFormat>
  <Paragraphs>163</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Tw Cen MT</vt:lpstr>
      <vt:lpstr>Wingdings</vt:lpstr>
      <vt:lpstr>Wingdings 2</vt:lpstr>
      <vt:lpstr>Calibri</vt:lpstr>
      <vt:lpstr>ALA BT Courier</vt:lpstr>
      <vt:lpstr>Aharoni</vt:lpstr>
      <vt:lpstr>Median</vt:lpstr>
      <vt:lpstr>Expanding and Enhancing Instant Messaging in the Library </vt:lpstr>
      <vt:lpstr>Overview</vt:lpstr>
      <vt:lpstr>Abstract</vt:lpstr>
      <vt:lpstr>Goals and objectives</vt:lpstr>
      <vt:lpstr>What we were doing</vt:lpstr>
      <vt:lpstr>Problems with Email Reference</vt:lpstr>
      <vt:lpstr>Email Form Protection?</vt:lpstr>
      <vt:lpstr>Meebo interface</vt:lpstr>
      <vt:lpstr>Problems with Meebo</vt:lpstr>
      <vt:lpstr>What We’re Doing Now</vt:lpstr>
      <vt:lpstr>Benefits of Libraryh3lp</vt:lpstr>
      <vt:lpstr>How it works</vt:lpstr>
      <vt:lpstr>Libraryh3lp Console</vt:lpstr>
      <vt:lpstr>Texting</vt:lpstr>
      <vt:lpstr>How we got there</vt:lpstr>
      <vt:lpstr>Statistics</vt:lpstr>
      <vt:lpstr>Wait time per Reference Librarian</vt:lpstr>
      <vt:lpstr>Day of the week</vt:lpstr>
      <vt:lpstr>Questions by Hour</vt:lpstr>
      <vt:lpstr>Questions and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and Enhancing Instant Messaging in the Library</dc:title>
  <dc:creator>stephensj</dc:creator>
  <cp:lastModifiedBy>stephensj</cp:lastModifiedBy>
  <cp:revision>79</cp:revision>
  <dcterms:created xsi:type="dcterms:W3CDTF">2010-03-01T20:13:44Z</dcterms:created>
  <dcterms:modified xsi:type="dcterms:W3CDTF">2010-05-14T20:30:36Z</dcterms:modified>
</cp:coreProperties>
</file>