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8" r:id="rId10"/>
    <p:sldId id="262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5EE86-3126-4CBB-B1A5-1C7231DE66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4EC14D3-83CB-4993-8747-F771CEE5C6CF}">
      <dgm:prSet phldrT="[Text]"/>
      <dgm:spPr/>
      <dgm:t>
        <a:bodyPr/>
        <a:lstStyle/>
        <a:p>
          <a:r>
            <a:rPr lang="en-US" dirty="0" smtClean="0"/>
            <a:t>Creativity</a:t>
          </a:r>
          <a:endParaRPr lang="en-US" dirty="0"/>
        </a:p>
      </dgm:t>
    </dgm:pt>
    <dgm:pt modelId="{7B236F0A-3813-4788-8E9F-7F858B7B7828}" type="parTrans" cxnId="{71AC93D7-21A4-41C5-9FD8-72947CE2ED51}">
      <dgm:prSet/>
      <dgm:spPr/>
      <dgm:t>
        <a:bodyPr/>
        <a:lstStyle/>
        <a:p>
          <a:endParaRPr lang="en-US"/>
        </a:p>
      </dgm:t>
    </dgm:pt>
    <dgm:pt modelId="{7A52C145-774C-49DC-829A-14C53B75BB57}" type="sibTrans" cxnId="{71AC93D7-21A4-41C5-9FD8-72947CE2ED51}">
      <dgm:prSet/>
      <dgm:spPr/>
      <dgm:t>
        <a:bodyPr/>
        <a:lstStyle/>
        <a:p>
          <a:endParaRPr lang="en-US"/>
        </a:p>
      </dgm:t>
    </dgm:pt>
    <dgm:pt modelId="{CE99FEE8-2EE9-4169-8923-3D7A7B758419}">
      <dgm:prSet phldrT="[Text]"/>
      <dgm:spPr/>
      <dgm:t>
        <a:bodyPr/>
        <a:lstStyle/>
        <a:p>
          <a:r>
            <a:rPr lang="en-US" dirty="0" smtClean="0"/>
            <a:t>Flexibility</a:t>
          </a:r>
          <a:endParaRPr lang="en-US" dirty="0"/>
        </a:p>
      </dgm:t>
    </dgm:pt>
    <dgm:pt modelId="{541C9531-D07E-49B1-88DB-7D439656C3D9}" type="parTrans" cxnId="{8DC74D25-DBD5-41F6-ACE1-F66475B7776B}">
      <dgm:prSet/>
      <dgm:spPr/>
      <dgm:t>
        <a:bodyPr/>
        <a:lstStyle/>
        <a:p>
          <a:endParaRPr lang="en-US"/>
        </a:p>
      </dgm:t>
    </dgm:pt>
    <dgm:pt modelId="{141CDD55-A653-4B24-BB72-0C416866BFA1}" type="sibTrans" cxnId="{8DC74D25-DBD5-41F6-ACE1-F66475B7776B}">
      <dgm:prSet/>
      <dgm:spPr/>
      <dgm:t>
        <a:bodyPr/>
        <a:lstStyle/>
        <a:p>
          <a:endParaRPr lang="en-US"/>
        </a:p>
      </dgm:t>
    </dgm:pt>
    <dgm:pt modelId="{D5B6B613-ED68-404A-8BED-CBEA1E1F1AC0}">
      <dgm:prSet phldrT="[Text]"/>
      <dgm:spPr/>
      <dgm:t>
        <a:bodyPr/>
        <a:lstStyle/>
        <a:p>
          <a:r>
            <a:rPr lang="en-US" dirty="0" smtClean="0"/>
            <a:t>Resources/Budget</a:t>
          </a:r>
          <a:endParaRPr lang="en-US" dirty="0"/>
        </a:p>
      </dgm:t>
    </dgm:pt>
    <dgm:pt modelId="{12826167-0A3A-435F-BC06-0EC7AB6084B8}" type="parTrans" cxnId="{8FD2D859-E17F-47D9-94CD-83D31418D9CF}">
      <dgm:prSet/>
      <dgm:spPr/>
      <dgm:t>
        <a:bodyPr/>
        <a:lstStyle/>
        <a:p>
          <a:endParaRPr lang="en-US"/>
        </a:p>
      </dgm:t>
    </dgm:pt>
    <dgm:pt modelId="{45D98648-E81E-4A1C-82B6-3C91719EE75F}" type="sibTrans" cxnId="{8FD2D859-E17F-47D9-94CD-83D31418D9CF}">
      <dgm:prSet/>
      <dgm:spPr/>
      <dgm:t>
        <a:bodyPr/>
        <a:lstStyle/>
        <a:p>
          <a:endParaRPr lang="en-US"/>
        </a:p>
      </dgm:t>
    </dgm:pt>
    <dgm:pt modelId="{3C2FDA40-C2FB-4479-AC1C-DDA0353DA4F4}" type="pres">
      <dgm:prSet presAssocID="{B415EE86-3126-4CBB-B1A5-1C7231DE6605}" presName="compositeShape" presStyleCnt="0">
        <dgm:presLayoutVars>
          <dgm:dir/>
          <dgm:resizeHandles/>
        </dgm:presLayoutVars>
      </dgm:prSet>
      <dgm:spPr/>
    </dgm:pt>
    <dgm:pt modelId="{D993B112-24E0-497D-8FAE-866976B006B0}" type="pres">
      <dgm:prSet presAssocID="{B415EE86-3126-4CBB-B1A5-1C7231DE6605}" presName="pyramid" presStyleLbl="node1" presStyleIdx="0" presStyleCnt="1" custLinFactNeighborX="-84392"/>
      <dgm:spPr/>
      <dgm:t>
        <a:bodyPr/>
        <a:lstStyle/>
        <a:p>
          <a:endParaRPr lang="en-US"/>
        </a:p>
      </dgm:t>
    </dgm:pt>
    <dgm:pt modelId="{D0DFD4FF-12C0-498A-B3A9-363022415BB9}" type="pres">
      <dgm:prSet presAssocID="{B415EE86-3126-4CBB-B1A5-1C7231DE6605}" presName="theList" presStyleCnt="0"/>
      <dgm:spPr/>
    </dgm:pt>
    <dgm:pt modelId="{0763D96A-B3EA-4206-87A4-3DD6D104DC03}" type="pres">
      <dgm:prSet presAssocID="{64EC14D3-83CB-4993-8747-F771CEE5C6CF}" presName="aNode" presStyleLbl="fgAcc1" presStyleIdx="0" presStyleCnt="3" custLinFactNeighborX="1143" custLinFactNeighborY="25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963C0-B3CA-44F5-A151-E97EC14DC82B}" type="pres">
      <dgm:prSet presAssocID="{64EC14D3-83CB-4993-8747-F771CEE5C6CF}" presName="aSpace" presStyleCnt="0"/>
      <dgm:spPr/>
    </dgm:pt>
    <dgm:pt modelId="{069B8F81-5802-4528-975B-00D1AAB8EBA8}" type="pres">
      <dgm:prSet presAssocID="{CE99FEE8-2EE9-4169-8923-3D7A7B75841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99E90-9583-441F-A38C-D5F46F4E848A}" type="pres">
      <dgm:prSet presAssocID="{CE99FEE8-2EE9-4169-8923-3D7A7B758419}" presName="aSpace" presStyleCnt="0"/>
      <dgm:spPr/>
    </dgm:pt>
    <dgm:pt modelId="{C101DF26-9E88-4284-ACD8-700EB5419819}" type="pres">
      <dgm:prSet presAssocID="{D5B6B613-ED68-404A-8BED-CBEA1E1F1AC0}" presName="aNode" presStyleLbl="fgAcc1" presStyleIdx="2" presStyleCnt="3">
        <dgm:presLayoutVars>
          <dgm:bulletEnabled val="1"/>
        </dgm:presLayoutVars>
      </dgm:prSet>
      <dgm:spPr/>
    </dgm:pt>
    <dgm:pt modelId="{4A77E406-9290-4C67-BCD8-56754ACD214D}" type="pres">
      <dgm:prSet presAssocID="{D5B6B613-ED68-404A-8BED-CBEA1E1F1AC0}" presName="aSpace" presStyleCnt="0"/>
      <dgm:spPr/>
    </dgm:pt>
  </dgm:ptLst>
  <dgm:cxnLst>
    <dgm:cxn modelId="{6910204C-9B09-48EF-97DD-E574F1684A76}" type="presOf" srcId="{B415EE86-3126-4CBB-B1A5-1C7231DE6605}" destId="{3C2FDA40-C2FB-4479-AC1C-DDA0353DA4F4}" srcOrd="0" destOrd="0" presId="urn:microsoft.com/office/officeart/2005/8/layout/pyramid2"/>
    <dgm:cxn modelId="{8DC74D25-DBD5-41F6-ACE1-F66475B7776B}" srcId="{B415EE86-3126-4CBB-B1A5-1C7231DE6605}" destId="{CE99FEE8-2EE9-4169-8923-3D7A7B758419}" srcOrd="1" destOrd="0" parTransId="{541C9531-D07E-49B1-88DB-7D439656C3D9}" sibTransId="{141CDD55-A653-4B24-BB72-0C416866BFA1}"/>
    <dgm:cxn modelId="{8FD2D859-E17F-47D9-94CD-83D31418D9CF}" srcId="{B415EE86-3126-4CBB-B1A5-1C7231DE6605}" destId="{D5B6B613-ED68-404A-8BED-CBEA1E1F1AC0}" srcOrd="2" destOrd="0" parTransId="{12826167-0A3A-435F-BC06-0EC7AB6084B8}" sibTransId="{45D98648-E81E-4A1C-82B6-3C91719EE75F}"/>
    <dgm:cxn modelId="{8665ECF4-4C09-4EC4-8A68-352890DB90B9}" type="presOf" srcId="{64EC14D3-83CB-4993-8747-F771CEE5C6CF}" destId="{0763D96A-B3EA-4206-87A4-3DD6D104DC03}" srcOrd="0" destOrd="0" presId="urn:microsoft.com/office/officeart/2005/8/layout/pyramid2"/>
    <dgm:cxn modelId="{71AC93D7-21A4-41C5-9FD8-72947CE2ED51}" srcId="{B415EE86-3126-4CBB-B1A5-1C7231DE6605}" destId="{64EC14D3-83CB-4993-8747-F771CEE5C6CF}" srcOrd="0" destOrd="0" parTransId="{7B236F0A-3813-4788-8E9F-7F858B7B7828}" sibTransId="{7A52C145-774C-49DC-829A-14C53B75BB57}"/>
    <dgm:cxn modelId="{CBA3952E-26AC-4E3A-B3DA-396723D8626B}" type="presOf" srcId="{CE99FEE8-2EE9-4169-8923-3D7A7B758419}" destId="{069B8F81-5802-4528-975B-00D1AAB8EBA8}" srcOrd="0" destOrd="0" presId="urn:microsoft.com/office/officeart/2005/8/layout/pyramid2"/>
    <dgm:cxn modelId="{E57F9105-D463-4D90-82EF-2867088E08BC}" type="presOf" srcId="{D5B6B613-ED68-404A-8BED-CBEA1E1F1AC0}" destId="{C101DF26-9E88-4284-ACD8-700EB5419819}" srcOrd="0" destOrd="0" presId="urn:microsoft.com/office/officeart/2005/8/layout/pyramid2"/>
    <dgm:cxn modelId="{730D0252-328B-481A-AB53-7948AED4C525}" type="presParOf" srcId="{3C2FDA40-C2FB-4479-AC1C-DDA0353DA4F4}" destId="{D993B112-24E0-497D-8FAE-866976B006B0}" srcOrd="0" destOrd="0" presId="urn:microsoft.com/office/officeart/2005/8/layout/pyramid2"/>
    <dgm:cxn modelId="{4EC8D311-EFCB-4680-80F8-BD5138835956}" type="presParOf" srcId="{3C2FDA40-C2FB-4479-AC1C-DDA0353DA4F4}" destId="{D0DFD4FF-12C0-498A-B3A9-363022415BB9}" srcOrd="1" destOrd="0" presId="urn:microsoft.com/office/officeart/2005/8/layout/pyramid2"/>
    <dgm:cxn modelId="{24CD9FFD-1611-4E15-B687-22D0C816A151}" type="presParOf" srcId="{D0DFD4FF-12C0-498A-B3A9-363022415BB9}" destId="{0763D96A-B3EA-4206-87A4-3DD6D104DC03}" srcOrd="0" destOrd="0" presId="urn:microsoft.com/office/officeart/2005/8/layout/pyramid2"/>
    <dgm:cxn modelId="{503C51F8-E88B-4D5E-AA3C-ED8113AFE73B}" type="presParOf" srcId="{D0DFD4FF-12C0-498A-B3A9-363022415BB9}" destId="{806963C0-B3CA-44F5-A151-E97EC14DC82B}" srcOrd="1" destOrd="0" presId="urn:microsoft.com/office/officeart/2005/8/layout/pyramid2"/>
    <dgm:cxn modelId="{D57DF021-D020-465A-B9B8-FD43672AF961}" type="presParOf" srcId="{D0DFD4FF-12C0-498A-B3A9-363022415BB9}" destId="{069B8F81-5802-4528-975B-00D1AAB8EBA8}" srcOrd="2" destOrd="0" presId="urn:microsoft.com/office/officeart/2005/8/layout/pyramid2"/>
    <dgm:cxn modelId="{BC2EAAB9-DB77-4E9C-95B7-491DCD1D019F}" type="presParOf" srcId="{D0DFD4FF-12C0-498A-B3A9-363022415BB9}" destId="{77799E90-9583-441F-A38C-D5F46F4E848A}" srcOrd="3" destOrd="0" presId="urn:microsoft.com/office/officeart/2005/8/layout/pyramid2"/>
    <dgm:cxn modelId="{EDD99203-EBC9-471E-AC34-25B9C2508114}" type="presParOf" srcId="{D0DFD4FF-12C0-498A-B3A9-363022415BB9}" destId="{C101DF26-9E88-4284-ACD8-700EB5419819}" srcOrd="4" destOrd="0" presId="urn:microsoft.com/office/officeart/2005/8/layout/pyramid2"/>
    <dgm:cxn modelId="{0EBF0515-CAD4-42F4-80D0-C0B9A4DDA816}" type="presParOf" srcId="{D0DFD4FF-12C0-498A-B3A9-363022415BB9}" destId="{4A77E406-9290-4C67-BCD8-56754ACD214D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D9ADC-A8F8-49FB-9122-E28F4258C42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91194EC-60E1-4064-A1F7-95FFCC428A21}">
      <dgm:prSet phldrT="[Text]"/>
      <dgm:spPr/>
      <dgm:t>
        <a:bodyPr/>
        <a:lstStyle/>
        <a:p>
          <a:r>
            <a:rPr lang="en-US" dirty="0" smtClean="0"/>
            <a:t>Time Management</a:t>
          </a:r>
          <a:endParaRPr lang="en-US" dirty="0"/>
        </a:p>
      </dgm:t>
    </dgm:pt>
    <dgm:pt modelId="{23A76ADB-657D-4CC7-B39C-751DA7A69A0B}" type="parTrans" cxnId="{DF741F9A-63EC-4430-BED0-72FD15B9520E}">
      <dgm:prSet/>
      <dgm:spPr/>
      <dgm:t>
        <a:bodyPr/>
        <a:lstStyle/>
        <a:p>
          <a:endParaRPr lang="en-US"/>
        </a:p>
      </dgm:t>
    </dgm:pt>
    <dgm:pt modelId="{1B0DD1A7-0C3B-425E-9BAD-597C119AFE05}" type="sibTrans" cxnId="{DF741F9A-63EC-4430-BED0-72FD15B9520E}">
      <dgm:prSet/>
      <dgm:spPr/>
      <dgm:t>
        <a:bodyPr/>
        <a:lstStyle/>
        <a:p>
          <a:endParaRPr lang="en-US"/>
        </a:p>
      </dgm:t>
    </dgm:pt>
    <dgm:pt modelId="{EB15B532-9793-429F-87E0-65EB266818ED}">
      <dgm:prSet phldrT="[Text]"/>
      <dgm:spPr/>
      <dgm:t>
        <a:bodyPr/>
        <a:lstStyle/>
        <a:p>
          <a:r>
            <a:rPr lang="en-US" dirty="0" smtClean="0"/>
            <a:t>Campus Participation</a:t>
          </a:r>
          <a:endParaRPr lang="en-US" dirty="0"/>
        </a:p>
      </dgm:t>
    </dgm:pt>
    <dgm:pt modelId="{E465FE1E-BC13-46FF-BDBD-474861066ED5}" type="parTrans" cxnId="{1C51D68E-9D6B-4A60-96E5-1378F65AF861}">
      <dgm:prSet/>
      <dgm:spPr/>
      <dgm:t>
        <a:bodyPr/>
        <a:lstStyle/>
        <a:p>
          <a:endParaRPr lang="en-US"/>
        </a:p>
      </dgm:t>
    </dgm:pt>
    <dgm:pt modelId="{19DEBC35-2118-40A6-87ED-1491D5307244}" type="sibTrans" cxnId="{1C51D68E-9D6B-4A60-96E5-1378F65AF861}">
      <dgm:prSet/>
      <dgm:spPr/>
      <dgm:t>
        <a:bodyPr/>
        <a:lstStyle/>
        <a:p>
          <a:endParaRPr lang="en-US"/>
        </a:p>
      </dgm:t>
    </dgm:pt>
    <dgm:pt modelId="{1A063F8E-2080-4A1F-AE3D-8C0D8C7B75DC}" type="pres">
      <dgm:prSet presAssocID="{C97D9ADC-A8F8-49FB-9122-E28F4258C428}" presName="compositeShape" presStyleCnt="0">
        <dgm:presLayoutVars>
          <dgm:dir/>
          <dgm:resizeHandles/>
        </dgm:presLayoutVars>
      </dgm:prSet>
      <dgm:spPr/>
    </dgm:pt>
    <dgm:pt modelId="{A0D98DD0-020C-49D7-BBBF-156A08A7F0E8}" type="pres">
      <dgm:prSet presAssocID="{C97D9ADC-A8F8-49FB-9122-E28F4258C428}" presName="pyramid" presStyleLbl="node1" presStyleIdx="0" presStyleCnt="1"/>
      <dgm:spPr/>
    </dgm:pt>
    <dgm:pt modelId="{C4F4ADE6-5A7D-4294-9854-14AD45581FE9}" type="pres">
      <dgm:prSet presAssocID="{C97D9ADC-A8F8-49FB-9122-E28F4258C428}" presName="theList" presStyleCnt="0"/>
      <dgm:spPr/>
    </dgm:pt>
    <dgm:pt modelId="{DF33BC0A-4745-4BBB-8B9C-05D49B895822}" type="pres">
      <dgm:prSet presAssocID="{A91194EC-60E1-4064-A1F7-95FFCC428A2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A1E1-6EEA-4C43-B568-C32D88A2DE2A}" type="pres">
      <dgm:prSet presAssocID="{A91194EC-60E1-4064-A1F7-95FFCC428A21}" presName="aSpace" presStyleCnt="0"/>
      <dgm:spPr/>
    </dgm:pt>
    <dgm:pt modelId="{8460CE7D-680A-4CAF-BE64-0FD151B7E17B}" type="pres">
      <dgm:prSet presAssocID="{EB15B532-9793-429F-87E0-65EB266818ED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A446A-9FF6-4EF7-AFA7-6741F59D0D57}" type="pres">
      <dgm:prSet presAssocID="{EB15B532-9793-429F-87E0-65EB266818ED}" presName="aSpace" presStyleCnt="0"/>
      <dgm:spPr/>
    </dgm:pt>
  </dgm:ptLst>
  <dgm:cxnLst>
    <dgm:cxn modelId="{8C5CB116-CF0A-4C25-BF6C-BEB180981AA0}" type="presOf" srcId="{C97D9ADC-A8F8-49FB-9122-E28F4258C428}" destId="{1A063F8E-2080-4A1F-AE3D-8C0D8C7B75DC}" srcOrd="0" destOrd="0" presId="urn:microsoft.com/office/officeart/2005/8/layout/pyramid2"/>
    <dgm:cxn modelId="{C52ED5DD-4A07-4167-85BB-CA04D4047035}" type="presOf" srcId="{A91194EC-60E1-4064-A1F7-95FFCC428A21}" destId="{DF33BC0A-4745-4BBB-8B9C-05D49B895822}" srcOrd="0" destOrd="0" presId="urn:microsoft.com/office/officeart/2005/8/layout/pyramid2"/>
    <dgm:cxn modelId="{1C51D68E-9D6B-4A60-96E5-1378F65AF861}" srcId="{C97D9ADC-A8F8-49FB-9122-E28F4258C428}" destId="{EB15B532-9793-429F-87E0-65EB266818ED}" srcOrd="1" destOrd="0" parTransId="{E465FE1E-BC13-46FF-BDBD-474861066ED5}" sibTransId="{19DEBC35-2118-40A6-87ED-1491D5307244}"/>
    <dgm:cxn modelId="{A56929C7-9F6A-402A-BFB7-95A8565D8A5E}" type="presOf" srcId="{EB15B532-9793-429F-87E0-65EB266818ED}" destId="{8460CE7D-680A-4CAF-BE64-0FD151B7E17B}" srcOrd="0" destOrd="0" presId="urn:microsoft.com/office/officeart/2005/8/layout/pyramid2"/>
    <dgm:cxn modelId="{DF741F9A-63EC-4430-BED0-72FD15B9520E}" srcId="{C97D9ADC-A8F8-49FB-9122-E28F4258C428}" destId="{A91194EC-60E1-4064-A1F7-95FFCC428A21}" srcOrd="0" destOrd="0" parTransId="{23A76ADB-657D-4CC7-B39C-751DA7A69A0B}" sibTransId="{1B0DD1A7-0C3B-425E-9BAD-597C119AFE05}"/>
    <dgm:cxn modelId="{F4E95033-96CE-4C45-81A1-CD5527B583C9}" type="presParOf" srcId="{1A063F8E-2080-4A1F-AE3D-8C0D8C7B75DC}" destId="{A0D98DD0-020C-49D7-BBBF-156A08A7F0E8}" srcOrd="0" destOrd="0" presId="urn:microsoft.com/office/officeart/2005/8/layout/pyramid2"/>
    <dgm:cxn modelId="{62BF9153-63E0-42A5-A344-1A62DCACD929}" type="presParOf" srcId="{1A063F8E-2080-4A1F-AE3D-8C0D8C7B75DC}" destId="{C4F4ADE6-5A7D-4294-9854-14AD45581FE9}" srcOrd="1" destOrd="0" presId="urn:microsoft.com/office/officeart/2005/8/layout/pyramid2"/>
    <dgm:cxn modelId="{C7F609A6-3CE5-40F2-AB77-289B771627B3}" type="presParOf" srcId="{C4F4ADE6-5A7D-4294-9854-14AD45581FE9}" destId="{DF33BC0A-4745-4BBB-8B9C-05D49B895822}" srcOrd="0" destOrd="0" presId="urn:microsoft.com/office/officeart/2005/8/layout/pyramid2"/>
    <dgm:cxn modelId="{C061BCE6-07A8-4D14-9E4E-45325F6416E4}" type="presParOf" srcId="{C4F4ADE6-5A7D-4294-9854-14AD45581FE9}" destId="{5F1EA1E1-6EEA-4C43-B568-C32D88A2DE2A}" srcOrd="1" destOrd="0" presId="urn:microsoft.com/office/officeart/2005/8/layout/pyramid2"/>
    <dgm:cxn modelId="{668BCB1F-C440-46E1-8C80-ABEE2FFA80CE}" type="presParOf" srcId="{C4F4ADE6-5A7D-4294-9854-14AD45581FE9}" destId="{8460CE7D-680A-4CAF-BE64-0FD151B7E17B}" srcOrd="2" destOrd="0" presId="urn:microsoft.com/office/officeart/2005/8/layout/pyramid2"/>
    <dgm:cxn modelId="{2685F6A9-A304-40C0-B3FC-967B3A1B117F}" type="presParOf" srcId="{C4F4ADE6-5A7D-4294-9854-14AD45581FE9}" destId="{14DA446A-9FF6-4EF7-AFA7-6741F59D0D57}" srcOrd="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7E5000-988A-48C0-A9B3-C5BDC9C9CDE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74B69D-06B6-4581-AE76-A333798E8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48768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Rockwell Extra Bold" pitchFamily="18" charset="0"/>
              </a:rPr>
              <a:t>EXTREME MAKEOVER:</a:t>
            </a:r>
            <a:br>
              <a:rPr lang="en-US" b="1" i="1" dirty="0" smtClean="0">
                <a:solidFill>
                  <a:srgbClr val="FF0000"/>
                </a:solidFill>
                <a:latin typeface="Rockwell Extra Bold" pitchFamily="18" charset="0"/>
              </a:rPr>
            </a:br>
            <a:r>
              <a:rPr lang="en-US" sz="3400" b="1" i="1" dirty="0" smtClean="0">
                <a:solidFill>
                  <a:srgbClr val="7030A0"/>
                </a:solidFill>
                <a:latin typeface="Rockwell Extra Bold" pitchFamily="18" charset="0"/>
              </a:rPr>
              <a:t>Florida Memorial University Edition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3400" b="1" dirty="0" smtClean="0">
                <a:solidFill>
                  <a:srgbClr val="7030A0"/>
                </a:solidFill>
              </a:rPr>
              <a:t/>
            </a:r>
            <a:br>
              <a:rPr lang="en-US" sz="3400" b="1" dirty="0" smtClean="0">
                <a:solidFill>
                  <a:srgbClr val="7030A0"/>
                </a:solidFill>
              </a:rPr>
            </a:br>
            <a:r>
              <a:rPr lang="en-US" sz="3400" b="1" dirty="0" smtClean="0">
                <a:solidFill>
                  <a:srgbClr val="7030A0"/>
                </a:solidFill>
              </a:rPr>
              <a:t>Gloria </a:t>
            </a:r>
            <a:r>
              <a:rPr lang="en-US" sz="3400" b="1" dirty="0" smtClean="0">
                <a:solidFill>
                  <a:srgbClr val="7030A0"/>
                </a:solidFill>
              </a:rPr>
              <a:t>Oswald, Director</a:t>
            </a:r>
            <a:r>
              <a:rPr lang="en-US" sz="3400" b="1" dirty="0" smtClean="0">
                <a:solidFill>
                  <a:srgbClr val="7030A0"/>
                </a:solidFill>
              </a:rPr>
              <a:t/>
            </a:r>
            <a:br>
              <a:rPr lang="en-US" sz="3400" b="1" dirty="0" smtClean="0">
                <a:solidFill>
                  <a:srgbClr val="7030A0"/>
                </a:solidFill>
              </a:rPr>
            </a:br>
            <a:r>
              <a:rPr lang="en-US" sz="3400" b="1" dirty="0" smtClean="0">
                <a:solidFill>
                  <a:srgbClr val="7030A0"/>
                </a:solidFill>
              </a:rPr>
              <a:t>Ana </a:t>
            </a:r>
            <a:r>
              <a:rPr lang="en-US" sz="3400" b="1" dirty="0" smtClean="0">
                <a:solidFill>
                  <a:srgbClr val="7030A0"/>
                </a:solidFill>
              </a:rPr>
              <a:t>Guthrie, Reference Librarian</a:t>
            </a:r>
            <a:endParaRPr lang="en-US" sz="3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215239" cy="86200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OUTCOMEs</a:t>
            </a: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62000" y="2133600"/>
            <a:ext cx="7215238" cy="16002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Outreach to Greeks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Library Café Renovation &amp; Opening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Revising Policies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524000"/>
            <a:ext cx="124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OUTREACH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zeta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0040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co113w.col113.mail.live.com/att/GetAttachment.aspx?tnail=0&amp;messageId=ae215e48-6286-11df-8f2a-00237de3346e&amp;Aux=4|0|8CCC4AA978D46A0||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://co113w.col113.mail.live.com/att/GetAttachment.aspx?tnail=0&amp;messageId=d5d771e4-6286-11df-9783-00215ad9b88c&amp;Aux=4|0|8CCC4AABF568480||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http://co113w.col113.mail.live.com/att/GetAttachment.aspx?tnail=0&amp;messageId=d5d771e4-6286-11df-9783-00215ad9b88c&amp;Aux=4|0|8CCC4AABF568480||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ibrarycaf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9600"/>
            <a:ext cx="3835400" cy="2876550"/>
          </a:xfrm>
          <a:prstGeom prst="rect">
            <a:avLst/>
          </a:prstGeom>
        </p:spPr>
      </p:pic>
      <p:pic>
        <p:nvPicPr>
          <p:cNvPr id="6" name="Picture 5" descr="renovatio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28950"/>
            <a:ext cx="38862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143000"/>
            <a:ext cx="1523999" cy="8620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038600" y="0"/>
          <a:ext cx="3733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4419600"/>
            <a:ext cx="1523999" cy="862009"/>
          </a:xfrm>
          <a:prstGeom prst="rect">
            <a:avLst/>
          </a:prstGeom>
          <a:noFill/>
        </p:spPr>
        <p:txBody>
          <a:bodyPr vert="horz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all" spc="0" normalizeH="0" baseline="0" noProof="0" dirty="0" smtClean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rgbClr val="7030A0"/>
                </a:soli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</a:t>
            </a:r>
            <a:endParaRPr kumimoji="1" lang="en-US" sz="4000" b="1" i="0" u="none" strike="noStrike" kern="0" cap="all" spc="0" normalizeH="0" baseline="0" noProof="0" dirty="0">
              <a:ln w="12700">
                <a:solidFill>
                  <a:schemeClr val="tx1">
                    <a:tint val="95000"/>
                  </a:schemeClr>
                </a:solidFill>
              </a:ln>
              <a:solidFill>
                <a:srgbClr val="7030A0"/>
              </a:solidFill>
              <a:effectLst>
                <a:outerShdw blurRad="127000" algn="tl" rotWithShape="0">
                  <a:schemeClr val="bg1">
                    <a:alpha val="5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581400"/>
          <a:ext cx="35052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681939" cy="2819400"/>
          </a:xfrm>
        </p:spPr>
        <p:txBody>
          <a:bodyPr>
            <a:normAutofit/>
          </a:bodyPr>
          <a:lstStyle/>
          <a:p>
            <a:pPr algn="ctr"/>
            <a:r>
              <a:rPr lang="en-US" sz="7500" dirty="0" smtClean="0">
                <a:solidFill>
                  <a:srgbClr val="7030A0"/>
                </a:solidFill>
                <a:latin typeface="Rockwell Extra Bold" pitchFamily="18" charset="0"/>
              </a:rPr>
              <a:t>QUESTIONS/</a:t>
            </a:r>
          </a:p>
          <a:p>
            <a:pPr algn="ctr"/>
            <a:r>
              <a:rPr lang="en-US" sz="7500" dirty="0" smtClean="0">
                <a:solidFill>
                  <a:srgbClr val="7030A0"/>
                </a:solidFill>
                <a:latin typeface="Rockwell Extra Bold" pitchFamily="18" charset="0"/>
              </a:rPr>
              <a:t>COMMENTS?</a:t>
            </a:r>
            <a:endParaRPr lang="en-US" sz="7500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15239" cy="8620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PROJECT OVERVIEW</a:t>
            </a: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229600" cy="3576646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Bernard MT Condensed" pitchFamily="18" charset="0"/>
              </a:rPr>
              <a:t>Vision</a:t>
            </a:r>
            <a:endParaRPr lang="en-US" sz="3000" dirty="0" smtClean="0">
              <a:solidFill>
                <a:srgbClr val="FF0000"/>
              </a:solidFill>
              <a:latin typeface="Bernard MT Condensed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INFORMATION LITERACY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increase students’ </a:t>
            </a:r>
            <a:r>
              <a:rPr lang="en-US" b="1" dirty="0" smtClean="0">
                <a:solidFill>
                  <a:schemeClr val="accent6"/>
                </a:solidFill>
              </a:rPr>
              <a:t>ability to navigate academic research </a:t>
            </a:r>
            <a:r>
              <a:rPr lang="en-US" b="1" dirty="0" smtClean="0">
                <a:solidFill>
                  <a:schemeClr val="accent6"/>
                </a:solidFill>
              </a:rPr>
              <a:t>resources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encourage students to maximize library databases and IT portals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redirect students from requesting research to self-sufficiency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engage students in the academic publishing world (i.e. publishing process, citations, best practices)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15239" cy="86200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PROJECT OVERVIEW</a:t>
            </a: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28956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Bernard MT Condensed" pitchFamily="18" charset="0"/>
              </a:rPr>
              <a:t>Vision</a:t>
            </a:r>
            <a:endParaRPr lang="en-US" sz="3000" dirty="0" smtClean="0">
              <a:solidFill>
                <a:srgbClr val="FF0000"/>
              </a:solidFill>
              <a:latin typeface="Bernard MT Condensed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PROGRAMMING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provide </a:t>
            </a:r>
            <a:r>
              <a:rPr lang="en-US" b="1" dirty="0" smtClean="0">
                <a:solidFill>
                  <a:schemeClr val="accent6"/>
                </a:solidFill>
              </a:rPr>
              <a:t>stimulating, intellectual activities that complement FMU’s mission and curriculum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promote “the life of the mind” or lifelong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15239" cy="86200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PROJECT OVERVIEW</a:t>
            </a: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610600" cy="28956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Bernard MT Condensed" pitchFamily="18" charset="0"/>
              </a:rPr>
              <a:t>Vision</a:t>
            </a:r>
            <a:endParaRPr lang="en-US" sz="3000" dirty="0" smtClean="0">
              <a:solidFill>
                <a:srgbClr val="FF0000"/>
              </a:solidFill>
              <a:latin typeface="Bernard MT Condensed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OUTREACH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stimulate patrons to view the library as a new-age, information hub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promote a “the life of the mind” or lifelong learning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To revamp the library as not just a book repository but a campus center</a:t>
            </a:r>
            <a:endParaRPr lang="en-US" b="1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57200"/>
            <a:ext cx="7215238" cy="178595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PROJECT TEAM:</a:t>
            </a:r>
          </a:p>
          <a:p>
            <a:pPr algn="r"/>
            <a:r>
              <a:rPr lang="en-US" b="1" dirty="0" smtClean="0">
                <a:solidFill>
                  <a:schemeClr val="accent6"/>
                </a:solidFill>
              </a:rPr>
              <a:t>Gloria Oswald, Director </a:t>
            </a:r>
          </a:p>
          <a:p>
            <a:pPr algn="r"/>
            <a:r>
              <a:rPr lang="en-US" b="1" dirty="0" smtClean="0">
                <a:solidFill>
                  <a:schemeClr val="accent6"/>
                </a:solidFill>
              </a:rPr>
              <a:t>Lucy Osemota, Head, Reference &amp; Archives Services</a:t>
            </a:r>
          </a:p>
          <a:p>
            <a:pPr algn="r"/>
            <a:r>
              <a:rPr lang="en-US" b="1" dirty="0" smtClean="0">
                <a:solidFill>
                  <a:schemeClr val="accent6"/>
                </a:solidFill>
              </a:rPr>
              <a:t>Ana Guthrie, Reference Librarian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14400" y="2286000"/>
            <a:ext cx="7215238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STAKEHOLDERS: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kern="0" dirty="0" smtClean="0">
                <a:solidFill>
                  <a:schemeClr val="accent6"/>
                </a:solidFill>
              </a:rPr>
              <a:t>FMU Faculty, Staff, Students, Family &amp; Administration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90600" y="3810000"/>
            <a:ext cx="7215238" cy="1143000"/>
          </a:xfrm>
          <a:prstGeom prst="rect">
            <a:avLst/>
          </a:prstGeom>
        </p:spPr>
        <p:txBody>
          <a:bodyPr vert="horz" rtlCol="0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TOOLS/RESOURCES: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kern="0" dirty="0" smtClean="0">
                <a:solidFill>
                  <a:schemeClr val="accent6"/>
                </a:solidFill>
              </a:rPr>
              <a:t>FMU Campus Lecture Classroom(s), Lou Rawls Center for Performing Arts, Library Facilities, IT Equipment &amp; Online library and information platforms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0" y="457200"/>
            <a:ext cx="7215238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1" 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nard MT Condensed" pitchFamily="18" charset="0"/>
              </a:rPr>
              <a:t> </a:t>
            </a:r>
            <a:r>
              <a:rPr kumimoji="1" lang="en-US" sz="50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nard MT Condensed" pitchFamily="18" charset="0"/>
              </a:rPr>
              <a:t>application of knowledge</a:t>
            </a:r>
            <a:endParaRPr kumimoji="1" lang="en-US" sz="5000" b="0" i="0" u="sng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nard MT Condensed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143000" y="1905000"/>
            <a:ext cx="7215238" cy="3429000"/>
          </a:xfrm>
          <a:prstGeom prst="rect">
            <a:avLst/>
          </a:prstGeom>
        </p:spPr>
        <p:txBody>
          <a:bodyPr vert="horz" rtlCol="0" anchor="b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i="1" kern="0" dirty="0" smtClean="0">
                <a:solidFill>
                  <a:srgbClr val="7030A0"/>
                </a:solidFill>
              </a:rPr>
              <a:t>HBCU LIBRARY LEADERSHIP INSTITUTE </a:t>
            </a:r>
            <a:r>
              <a:rPr kumimoji="1" lang="en-US" sz="2000" b="1" kern="0" dirty="0" smtClean="0">
                <a:solidFill>
                  <a:srgbClr val="FF0000"/>
                </a:solidFill>
              </a:rPr>
              <a:t>	                          CONFLICT RESOLUTION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EMOTIONAL INTELLIGENCE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kern="0" dirty="0" smtClean="0">
                <a:solidFill>
                  <a:srgbClr val="FF0000"/>
                </a:solidFill>
              </a:rPr>
              <a:t>BUDGET ALLOCATION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endParaRPr kumimoji="1" lang="en-US" sz="2000" b="1" kern="0" dirty="0" smtClean="0">
              <a:solidFill>
                <a:srgbClr val="FF0000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endParaRPr kumimoji="1" lang="en-US" sz="2000" b="1" kern="0" dirty="0" smtClean="0">
              <a:solidFill>
                <a:srgbClr val="FF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LITERACY CONFERENCE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SAVANNAH</a:t>
            </a:r>
            <a:r>
              <a:rPr kumimoji="1" lang="en-US" sz="20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				                 </a:t>
            </a:r>
            <a:r>
              <a:rPr kumimoji="1" lang="en-US" sz="20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EDGY INITIATIVES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kern="0" baseline="0" dirty="0" smtClean="0">
                <a:solidFill>
                  <a:srgbClr val="FF0000"/>
                </a:solidFill>
              </a:rPr>
              <a:t>	</a:t>
            </a:r>
            <a:r>
              <a:rPr kumimoji="1" lang="en-US" sz="2000" b="1" kern="0" baseline="0" dirty="0" smtClean="0">
                <a:solidFill>
                  <a:srgbClr val="FF0000"/>
                </a:solidFill>
              </a:rPr>
              <a:t>			</a:t>
            </a:r>
            <a:r>
              <a:rPr kumimoji="1" lang="en-US" sz="2000" b="1" kern="0" dirty="0" smtClean="0">
                <a:solidFill>
                  <a:srgbClr val="FF0000"/>
                </a:solidFill>
              </a:rPr>
              <a:t>                   </a:t>
            </a:r>
            <a:r>
              <a:rPr kumimoji="1" lang="en-US" sz="2000" b="1" kern="0" baseline="0" dirty="0" smtClean="0">
                <a:solidFill>
                  <a:srgbClr val="FF0000"/>
                </a:solidFill>
              </a:rPr>
              <a:t>COST-EFFECTIVE</a:t>
            </a:r>
            <a:r>
              <a:rPr kumimoji="1" lang="en-US" sz="2000" b="1" kern="0" dirty="0" smtClean="0">
                <a:solidFill>
                  <a:srgbClr val="FF0000"/>
                </a:solidFill>
              </a:rPr>
              <a:t> METHODS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kern="0" dirty="0" smtClean="0">
                <a:solidFill>
                  <a:srgbClr val="FF0000"/>
                </a:solidFill>
              </a:rPr>
              <a:t>MODELS FROM OTHER HBCUs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r>
              <a:rPr kumimoji="1" lang="en-US" sz="2000" b="1" kern="0" dirty="0" smtClean="0">
                <a:solidFill>
                  <a:srgbClr val="FF0000"/>
                </a:solidFill>
              </a:rPr>
              <a:t>i.e. JOHNSON C. SMITH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endParaRPr kumimoji="1" lang="en-US" sz="2000" b="1" kern="0" dirty="0" smtClean="0">
              <a:solidFill>
                <a:srgbClr val="FF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/>
              <a:buNone/>
              <a:tabLst/>
              <a:defRPr/>
            </a:pPr>
            <a:endParaRPr kumimoji="1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215239" cy="86200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OUTCOMEs</a:t>
            </a: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371600"/>
            <a:ext cx="7215238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One-on-One Faculty Information Literacy Sessions dubbed “Lunch&amp; Learn”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DSR 099: Critical Thinking &amp; Reading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Presented on library during the Faculty Meetings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Information Literacy Course Proposal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New Faculty Orientation Proposal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253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INFORMATION LITERACY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215239" cy="86200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OUTCOMEs</a:t>
            </a: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7215238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Librarians served on campus committees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Partnered with campus Black History Month Committee on campus-wide celebrations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Assisted with execution of flagship program: </a:t>
            </a:r>
            <a:r>
              <a:rPr lang="en-US" b="1" i="1" dirty="0" smtClean="0">
                <a:solidFill>
                  <a:schemeClr val="accent6"/>
                </a:solidFill>
              </a:rPr>
              <a:t>ASHE: Literature across the African Diaspora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Brought in author </a:t>
            </a:r>
            <a:r>
              <a:rPr lang="en-US" b="1" dirty="0" err="1" smtClean="0">
                <a:solidFill>
                  <a:schemeClr val="accent6"/>
                </a:solidFill>
              </a:rPr>
              <a:t>Marita</a:t>
            </a:r>
            <a:r>
              <a:rPr lang="en-US" b="1" dirty="0" smtClean="0">
                <a:solidFill>
                  <a:schemeClr val="accent6"/>
                </a:solidFill>
              </a:rPr>
              <a:t> Golden, who read on stage from her latest work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Golden also provided a 8-hour creative writing workshop for the campus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Marketed the library as much as possible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1219200"/>
            <a:ext cx="177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PROGRAMMING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146" name="AutoShape 2" descr="http://co113w.col113.mail.live.com/att/GetAttachment.aspx?tnail=0&amp;messageId=ae215e48-6286-11df-8f2a-00237de3346e&amp;Aux=4|0|8CCC4AA978D46A0||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t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3352800" cy="2514600"/>
          </a:xfrm>
          <a:prstGeom prst="rect">
            <a:avLst/>
          </a:prstGeom>
        </p:spPr>
      </p:pic>
      <p:pic>
        <p:nvPicPr>
          <p:cNvPr id="5" name="Picture 4" descr="progra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95600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111</TotalTime>
  <Words>319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YamatoPainting</vt:lpstr>
      <vt:lpstr>EXTREME MAKEOVER: Florida Memorial University Edition   Gloria Oswald, Director Ana Guthrie, Reference Librarian</vt:lpstr>
      <vt:lpstr>PROJECT OVERVIEW</vt:lpstr>
      <vt:lpstr>PROJECT OVERVIEW</vt:lpstr>
      <vt:lpstr>PROJECT OVERVIEW</vt:lpstr>
      <vt:lpstr>Slide 5</vt:lpstr>
      <vt:lpstr>Slide 6</vt:lpstr>
      <vt:lpstr>OUTCOMEs</vt:lpstr>
      <vt:lpstr>OUTCOMEs</vt:lpstr>
      <vt:lpstr>Slide 9</vt:lpstr>
      <vt:lpstr>OUTCOMEs</vt:lpstr>
      <vt:lpstr>Slide 11</vt:lpstr>
      <vt:lpstr>PROS</vt:lpstr>
      <vt:lpstr>Slide 13</vt:lpstr>
    </vt:vector>
  </TitlesOfParts>
  <Company>Florida Memorial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MAKEOVER: Florida Memorial University Edition   Gloria Oswald Ana Guthrie</dc:title>
  <dc:creator>aguthrie</dc:creator>
  <cp:lastModifiedBy>aguthrie</cp:lastModifiedBy>
  <cp:revision>14</cp:revision>
  <dcterms:created xsi:type="dcterms:W3CDTF">2010-05-18T12:22:35Z</dcterms:created>
  <dcterms:modified xsi:type="dcterms:W3CDTF">2010-05-18T14:25:51Z</dcterms:modified>
</cp:coreProperties>
</file>