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61" r:id="rId5"/>
    <p:sldId id="258" r:id="rId6"/>
    <p:sldId id="262" r:id="rId7"/>
    <p:sldId id="259" r:id="rId8"/>
    <p:sldId id="263" r:id="rId9"/>
    <p:sldId id="264" r:id="rId10"/>
    <p:sldId id="267" r:id="rId11"/>
    <p:sldId id="265" r:id="rId12"/>
    <p:sldId id="266" r:id="rId13"/>
    <p:sldId id="268" r:id="rId14"/>
    <p:sldId id="269" r:id="rId15"/>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3BB8C4A-535D-4304-8A1C-244A1E582960}" type="datetimeFigureOut">
              <a:rPr lang="en-US" smtClean="0"/>
              <a:pPr/>
              <a:t>5/11/2010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7940DA6-38C4-4F4E-AFC0-460D48D398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B8C4A-535D-4304-8A1C-244A1E582960}" type="datetimeFigureOut">
              <a:rPr lang="en-US" smtClean="0"/>
              <a:pPr/>
              <a:t>5/11/2010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0DA6-38C4-4F4E-AFC0-460D48D398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B8C4A-535D-4304-8A1C-244A1E582960}" type="datetimeFigureOut">
              <a:rPr lang="en-US" smtClean="0"/>
              <a:pPr/>
              <a:t>5/11/2010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0DA6-38C4-4F4E-AFC0-460D48D398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B8C4A-535D-4304-8A1C-244A1E582960}" type="datetimeFigureOut">
              <a:rPr lang="en-US" smtClean="0"/>
              <a:pPr/>
              <a:t>5/11/2010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0DA6-38C4-4F4E-AFC0-460D48D398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BB8C4A-535D-4304-8A1C-244A1E582960}" type="datetimeFigureOut">
              <a:rPr lang="en-US" smtClean="0"/>
              <a:pPr/>
              <a:t>5/11/2010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0DA6-38C4-4F4E-AFC0-460D48D398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BB8C4A-535D-4304-8A1C-244A1E582960}" type="datetimeFigureOut">
              <a:rPr lang="en-US" smtClean="0"/>
              <a:pPr/>
              <a:t>5/11/2010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40DA6-38C4-4F4E-AFC0-460D48D398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BB8C4A-535D-4304-8A1C-244A1E582960}" type="datetimeFigureOut">
              <a:rPr lang="en-US" smtClean="0"/>
              <a:pPr/>
              <a:t>5/11/2010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40DA6-38C4-4F4E-AFC0-460D48D398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BB8C4A-535D-4304-8A1C-244A1E582960}" type="datetimeFigureOut">
              <a:rPr lang="en-US" smtClean="0"/>
              <a:pPr/>
              <a:t>5/11/2010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40DA6-38C4-4F4E-AFC0-460D48D398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B8C4A-535D-4304-8A1C-244A1E582960}" type="datetimeFigureOut">
              <a:rPr lang="en-US" smtClean="0"/>
              <a:pPr/>
              <a:t>5/11/2010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40DA6-38C4-4F4E-AFC0-460D48D398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BB8C4A-535D-4304-8A1C-244A1E582960}" type="datetimeFigureOut">
              <a:rPr lang="en-US" smtClean="0"/>
              <a:pPr/>
              <a:t>5/11/2010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40DA6-38C4-4F4E-AFC0-460D48D398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BB8C4A-535D-4304-8A1C-244A1E582960}" type="datetimeFigureOut">
              <a:rPr lang="en-US" smtClean="0"/>
              <a:pPr/>
              <a:t>5/11/2010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7940DA6-38C4-4F4E-AFC0-460D48D3985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3BB8C4A-535D-4304-8A1C-244A1E582960}" type="datetimeFigureOut">
              <a:rPr lang="en-US" smtClean="0"/>
              <a:pPr/>
              <a:t>5/11/2010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7940DA6-38C4-4F4E-AFC0-460D48D3985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latin typeface="Berlin Sans FB Demi" pitchFamily="34" charset="0"/>
              </a:rPr>
              <a:t>ASSESSING THE NEEDS OF THE 21</a:t>
            </a:r>
            <a:r>
              <a:rPr lang="en-US" baseline="30000" dirty="0" smtClean="0">
                <a:latin typeface="Berlin Sans FB Demi" pitchFamily="34" charset="0"/>
              </a:rPr>
              <a:t>ST</a:t>
            </a:r>
            <a:r>
              <a:rPr lang="en-US" dirty="0" smtClean="0">
                <a:latin typeface="Berlin Sans FB Demi" pitchFamily="34" charset="0"/>
              </a:rPr>
              <a:t> CENTURY STUDENT</a:t>
            </a:r>
            <a:endParaRPr lang="en-US" dirty="0">
              <a:latin typeface="Berlin Sans FB Demi" pitchFamily="34" charset="0"/>
            </a:endParaRPr>
          </a:p>
        </p:txBody>
      </p:sp>
      <p:sp>
        <p:nvSpPr>
          <p:cNvPr id="5" name="Subtitle 4"/>
          <p:cNvSpPr>
            <a:spLocks noGrp="1"/>
          </p:cNvSpPr>
          <p:nvPr>
            <p:ph type="subTitle" idx="1"/>
          </p:nvPr>
        </p:nvSpPr>
        <p:spPr/>
        <p:txBody>
          <a:bodyPr/>
          <a:lstStyle/>
          <a:p>
            <a:r>
              <a:rPr lang="en-US" dirty="0" smtClean="0">
                <a:latin typeface="Berlin Sans FB Demi" pitchFamily="34" charset="0"/>
              </a:rPr>
              <a:t>PRESENTED BY </a:t>
            </a:r>
          </a:p>
          <a:p>
            <a:r>
              <a:rPr lang="en-US" dirty="0" smtClean="0">
                <a:latin typeface="Berlin Sans FB Demi" pitchFamily="34" charset="0"/>
              </a:rPr>
              <a:t>GERMAINE CAREY-PALMER</a:t>
            </a:r>
          </a:p>
          <a:p>
            <a:r>
              <a:rPr lang="en-US" dirty="0" smtClean="0">
                <a:latin typeface="Berlin Sans FB Demi" pitchFamily="34" charset="0"/>
              </a:rPr>
              <a:t>DILLARD UNIVERSITY</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lin Sans FB Demi" pitchFamily="34" charset="0"/>
              </a:rPr>
              <a:t>Frequency of Library Use</a:t>
            </a:r>
            <a:endParaRPr lang="en-US" dirty="0">
              <a:latin typeface="Berlin Sans FB Demi" pitchFamily="34" charset="0"/>
            </a:endParaRPr>
          </a:p>
        </p:txBody>
      </p:sp>
      <p:sp>
        <p:nvSpPr>
          <p:cNvPr id="3" name="Text Placeholder 2"/>
          <p:cNvSpPr>
            <a:spLocks noGrp="1"/>
          </p:cNvSpPr>
          <p:nvPr>
            <p:ph type="body" idx="1"/>
          </p:nvPr>
        </p:nvSpPr>
        <p:spPr>
          <a:xfrm>
            <a:off x="530352" y="2704664"/>
            <a:ext cx="7927848" cy="3543736"/>
          </a:xfrm>
        </p:spPr>
        <p:txBody>
          <a:bodyPr/>
          <a:lstStyle/>
          <a:p>
            <a:r>
              <a:rPr lang="en-US" dirty="0" smtClean="0">
                <a:latin typeface="Berlin Sans FB Demi" pitchFamily="34" charset="0"/>
              </a:rPr>
              <a:t>How frequently do you use the library t?</a:t>
            </a:r>
          </a:p>
          <a:p>
            <a:endParaRPr lang="en-US" dirty="0" smtClean="0">
              <a:latin typeface="Berlin Sans FB Demi" pitchFamily="34" charset="0"/>
            </a:endParaRPr>
          </a:p>
          <a:p>
            <a:r>
              <a:rPr lang="en-US" dirty="0" smtClean="0">
                <a:latin typeface="Berlin Sans FB Demi" pitchFamily="34" charset="0"/>
              </a:rPr>
              <a:t>                                       Students               Respondents                </a:t>
            </a:r>
          </a:p>
          <a:p>
            <a:r>
              <a:rPr lang="en-US" dirty="0" smtClean="0">
                <a:latin typeface="Berlin Sans FB Demi" pitchFamily="34" charset="0"/>
              </a:rPr>
              <a:t>Daily                                 21%                           14%</a:t>
            </a:r>
          </a:p>
          <a:p>
            <a:r>
              <a:rPr lang="en-US" dirty="0" smtClean="0">
                <a:latin typeface="Berlin Sans FB Demi" pitchFamily="34" charset="0"/>
              </a:rPr>
              <a:t>Weekly                             34%                           12%</a:t>
            </a:r>
          </a:p>
          <a:p>
            <a:r>
              <a:rPr lang="en-US" dirty="0" smtClean="0">
                <a:latin typeface="Berlin Sans FB Demi" pitchFamily="34" charset="0"/>
              </a:rPr>
              <a:t>Monthly                            17%                             6%</a:t>
            </a:r>
          </a:p>
          <a:p>
            <a:r>
              <a:rPr lang="en-US" dirty="0" smtClean="0">
                <a:latin typeface="Berlin Sans FB Demi" pitchFamily="34" charset="0"/>
              </a:rPr>
              <a:t>Yearly                               10%                            17%</a:t>
            </a:r>
          </a:p>
          <a:p>
            <a:r>
              <a:rPr lang="en-US" dirty="0" smtClean="0">
                <a:latin typeface="Berlin Sans FB Demi" pitchFamily="34" charset="0"/>
              </a:rPr>
              <a:t>Not at all                            6%                           32% </a:t>
            </a:r>
          </a:p>
          <a:p>
            <a:endParaRPr lang="en-US" dirty="0" smtClean="0">
              <a:latin typeface="Berlin Sans FB Demi" pitchFamily="34" charset="0"/>
            </a:endParaRPr>
          </a:p>
          <a:p>
            <a:endParaRPr lang="en-US" dirty="0" smtClean="0">
              <a:latin typeface="Berlin Sans FB Demi" pitchFamily="34" charset="0"/>
            </a:endParaRPr>
          </a:p>
          <a:p>
            <a:endParaRPr lang="en-US" dirty="0">
              <a:latin typeface="Berlin Sans FB Dem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lin Sans FB Demi" pitchFamily="34" charset="0"/>
              </a:rPr>
              <a:t>Sample Survey Questions 2010-2011</a:t>
            </a:r>
            <a:endParaRPr lang="en-US" dirty="0">
              <a:latin typeface="Berlin Sans FB Demi" pitchFamily="34" charset="0"/>
            </a:endParaRPr>
          </a:p>
        </p:txBody>
      </p:sp>
      <p:sp>
        <p:nvSpPr>
          <p:cNvPr id="3" name="Text Placeholder 2"/>
          <p:cNvSpPr>
            <a:spLocks noGrp="1"/>
          </p:cNvSpPr>
          <p:nvPr>
            <p:ph type="body" idx="1"/>
          </p:nvPr>
        </p:nvSpPr>
        <p:spPr>
          <a:xfrm>
            <a:off x="762000" y="3048000"/>
            <a:ext cx="7772400" cy="2971800"/>
          </a:xfrm>
        </p:spPr>
        <p:txBody>
          <a:bodyPr>
            <a:normAutofit/>
          </a:bodyPr>
          <a:lstStyle/>
          <a:p>
            <a:r>
              <a:rPr lang="en-US" sz="2800" dirty="0" smtClean="0">
                <a:latin typeface="Berlin Sans FB Demi" pitchFamily="34" charset="0"/>
              </a:rPr>
              <a:t>Do you prefer online library resources or print forms ?  </a:t>
            </a:r>
          </a:p>
          <a:p>
            <a:r>
              <a:rPr lang="en-US" sz="2800" dirty="0" smtClean="0">
                <a:latin typeface="Berlin Sans FB Demi" pitchFamily="34" charset="0"/>
              </a:rPr>
              <a:t>Would you like to receive text messages from  the library on new resources?</a:t>
            </a:r>
          </a:p>
          <a:p>
            <a:r>
              <a:rPr lang="en-US" sz="2800" dirty="0" smtClean="0">
                <a:latin typeface="Berlin Sans FB Demi" pitchFamily="34" charset="0"/>
              </a:rPr>
              <a:t>Do you view the library as being too traditional?</a:t>
            </a:r>
            <a:endParaRPr lang="en-US" sz="2800" dirty="0">
              <a:latin typeface="Berlin Sans FB Dem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Berlin Sans FB Demi" pitchFamily="34" charset="0"/>
              </a:rPr>
              <a:t>Library Resource Usage</a:t>
            </a:r>
            <a:endParaRPr lang="en-US" sz="4800" dirty="0">
              <a:latin typeface="Berlin Sans FB Demi" pitchFamily="34" charset="0"/>
            </a:endParaRPr>
          </a:p>
        </p:txBody>
      </p:sp>
      <p:sp>
        <p:nvSpPr>
          <p:cNvPr id="3" name="Text Placeholder 2"/>
          <p:cNvSpPr>
            <a:spLocks noGrp="1"/>
          </p:cNvSpPr>
          <p:nvPr>
            <p:ph type="body" idx="1"/>
          </p:nvPr>
        </p:nvSpPr>
        <p:spPr>
          <a:xfrm>
            <a:off x="530352" y="2704664"/>
            <a:ext cx="8156448" cy="3467536"/>
          </a:xfrm>
        </p:spPr>
        <p:txBody>
          <a:bodyPr/>
          <a:lstStyle/>
          <a:p>
            <a:r>
              <a:rPr lang="en-US" sz="2800" dirty="0" smtClean="0">
                <a:latin typeface="Berlin Sans FB Demi" pitchFamily="34" charset="0"/>
              </a:rPr>
              <a:t>Do you prefer online library resources or print forms? </a:t>
            </a:r>
          </a:p>
          <a:p>
            <a:endParaRPr lang="en-US" dirty="0" smtClean="0">
              <a:latin typeface="Berlin Sans FB Demi" pitchFamily="34" charset="0"/>
            </a:endParaRPr>
          </a:p>
          <a:p>
            <a:r>
              <a:rPr lang="en-US" b="1" dirty="0" smtClean="0">
                <a:latin typeface="Berlin Sans FB Demi" pitchFamily="34" charset="0"/>
              </a:rPr>
              <a:t>Sources Considered           Preferred Choice            Respondents</a:t>
            </a:r>
          </a:p>
          <a:p>
            <a:r>
              <a:rPr lang="en-US" dirty="0" smtClean="0">
                <a:latin typeface="Berlin Sans FB Demi" pitchFamily="34" charset="0"/>
              </a:rPr>
              <a:t>Search engines                            68%                               80%</a:t>
            </a:r>
          </a:p>
          <a:p>
            <a:r>
              <a:rPr lang="en-US" dirty="0" smtClean="0">
                <a:latin typeface="Berlin Sans FB Demi" pitchFamily="34" charset="0"/>
              </a:rPr>
              <a:t>Library (physical)                      16%                                11% </a:t>
            </a:r>
          </a:p>
          <a:p>
            <a:r>
              <a:rPr lang="en-US" dirty="0" smtClean="0">
                <a:latin typeface="Berlin Sans FB Demi" pitchFamily="34" charset="0"/>
              </a:rPr>
              <a:t>Online resources                         12%                                10% </a:t>
            </a:r>
          </a:p>
          <a:p>
            <a:endParaRPr lang="en-US" dirty="0">
              <a:latin typeface="Berlin Sans FB Dem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Berlin Sans FB Demi" pitchFamily="34" charset="0"/>
              </a:rPr>
              <a:t>Social Networking Receipt</a:t>
            </a:r>
            <a:endParaRPr lang="en-US" sz="4400" dirty="0">
              <a:latin typeface="Berlin Sans FB Demi" pitchFamily="34" charset="0"/>
            </a:endParaRPr>
          </a:p>
        </p:txBody>
      </p:sp>
      <p:sp>
        <p:nvSpPr>
          <p:cNvPr id="3" name="Text Placeholder 2"/>
          <p:cNvSpPr>
            <a:spLocks noGrp="1"/>
          </p:cNvSpPr>
          <p:nvPr>
            <p:ph type="body" idx="1"/>
          </p:nvPr>
        </p:nvSpPr>
        <p:spPr>
          <a:xfrm>
            <a:off x="530352" y="2704664"/>
            <a:ext cx="7927848" cy="3619936"/>
          </a:xfrm>
        </p:spPr>
        <p:txBody>
          <a:bodyPr>
            <a:normAutofit fontScale="92500" lnSpcReduction="20000"/>
          </a:bodyPr>
          <a:lstStyle/>
          <a:p>
            <a:endParaRPr lang="en-US" dirty="0" smtClean="0">
              <a:latin typeface="Berlin Sans FB Demi" pitchFamily="34" charset="0"/>
            </a:endParaRPr>
          </a:p>
          <a:p>
            <a:r>
              <a:rPr lang="en-US" sz="2400" dirty="0" smtClean="0">
                <a:latin typeface="Berlin Sans FB Demi" pitchFamily="34" charset="0"/>
              </a:rPr>
              <a:t>Would you be receptive to library updates through social networking outlets?</a:t>
            </a:r>
          </a:p>
          <a:p>
            <a:endParaRPr lang="en-US" dirty="0" smtClean="0">
              <a:latin typeface="Berlin Sans FB Demi" pitchFamily="34" charset="0"/>
            </a:endParaRPr>
          </a:p>
          <a:p>
            <a:r>
              <a:rPr lang="en-US" sz="2400" dirty="0" smtClean="0">
                <a:latin typeface="Berlin Sans FB Demi" pitchFamily="34" charset="0"/>
              </a:rPr>
              <a:t>Sources Considered     Preferred Choice              Respondents</a:t>
            </a:r>
          </a:p>
          <a:p>
            <a:endParaRPr lang="en-US" dirty="0" smtClean="0">
              <a:latin typeface="Berlin Sans FB Demi" pitchFamily="34" charset="0"/>
            </a:endParaRPr>
          </a:p>
          <a:p>
            <a:r>
              <a:rPr lang="en-US" dirty="0" smtClean="0">
                <a:latin typeface="Berlin Sans FB Demi" pitchFamily="34" charset="0"/>
              </a:rPr>
              <a:t>Text Message                         42%                                         80%</a:t>
            </a:r>
          </a:p>
          <a:p>
            <a:r>
              <a:rPr lang="en-US" dirty="0" smtClean="0">
                <a:latin typeface="Berlin Sans FB Demi" pitchFamily="34" charset="0"/>
              </a:rPr>
              <a:t>Twitter                                    21%                                          6%</a:t>
            </a:r>
          </a:p>
          <a:p>
            <a:r>
              <a:rPr lang="en-US" dirty="0" smtClean="0">
                <a:latin typeface="Berlin Sans FB Demi" pitchFamily="34" charset="0"/>
              </a:rPr>
              <a:t>Facebook                               30%                                         11%</a:t>
            </a:r>
          </a:p>
          <a:p>
            <a:r>
              <a:rPr lang="en-US" dirty="0" smtClean="0">
                <a:latin typeface="Berlin Sans FB Demi" pitchFamily="34" charset="0"/>
              </a:rPr>
              <a:t>MySpace                                   4%                                          2%</a:t>
            </a:r>
          </a:p>
          <a:p>
            <a:r>
              <a:rPr lang="en-US" dirty="0" smtClean="0">
                <a:latin typeface="Berlin Sans FB Demi" pitchFamily="34" charset="0"/>
              </a:rPr>
              <a:t>Email                                         3%                                          2%</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Berlin Sans FB Demi" pitchFamily="34" charset="0"/>
              </a:rPr>
              <a:t>Summary</a:t>
            </a:r>
            <a:endParaRPr lang="en-US" sz="5400" dirty="0">
              <a:latin typeface="Berlin Sans FB Demi" pitchFamily="34" charset="0"/>
            </a:endParaRPr>
          </a:p>
        </p:txBody>
      </p:sp>
      <p:sp>
        <p:nvSpPr>
          <p:cNvPr id="3" name="Text Placeholder 2"/>
          <p:cNvSpPr>
            <a:spLocks noGrp="1"/>
          </p:cNvSpPr>
          <p:nvPr>
            <p:ph type="body" idx="1"/>
          </p:nvPr>
        </p:nvSpPr>
        <p:spPr>
          <a:xfrm>
            <a:off x="530352" y="2704664"/>
            <a:ext cx="7772400" cy="3391336"/>
          </a:xfrm>
        </p:spPr>
        <p:txBody>
          <a:bodyPr>
            <a:normAutofit lnSpcReduction="10000"/>
          </a:bodyPr>
          <a:lstStyle/>
          <a:p>
            <a:endParaRPr lang="en-US" dirty="0" smtClean="0"/>
          </a:p>
          <a:p>
            <a:r>
              <a:rPr lang="en-US" sz="2800" dirty="0" smtClean="0">
                <a:latin typeface="Berlin Sans FB Demi" pitchFamily="34" charset="0"/>
              </a:rPr>
              <a:t>The findings are ongoing  and will change the way in which we disseminate information from the library to our students as well as which services will be curtailed or combined to better suit the needs of our students. In addition the budget will be the most important consideration in </a:t>
            </a:r>
            <a:r>
              <a:rPr lang="en-US" sz="2800" smtClean="0">
                <a:latin typeface="Berlin Sans FB Demi" pitchFamily="34" charset="0"/>
              </a:rPr>
              <a:t>this assessment.</a:t>
            </a:r>
            <a:endParaRPr lang="en-US" sz="2800" dirty="0">
              <a:latin typeface="Berlin Sans FB Dem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Berlin Sans FB Demi" pitchFamily="34" charset="0"/>
              </a:rPr>
              <a:t>Definition &amp; Question</a:t>
            </a:r>
            <a:endParaRPr lang="en-US" sz="5400" dirty="0">
              <a:latin typeface="Berlin Sans FB Demi" pitchFamily="34" charset="0"/>
            </a:endParaRPr>
          </a:p>
        </p:txBody>
      </p:sp>
      <p:sp>
        <p:nvSpPr>
          <p:cNvPr id="3" name="Text Placeholder 2"/>
          <p:cNvSpPr>
            <a:spLocks noGrp="1"/>
          </p:cNvSpPr>
          <p:nvPr>
            <p:ph type="body" idx="1"/>
          </p:nvPr>
        </p:nvSpPr>
        <p:spPr>
          <a:xfrm>
            <a:off x="530352" y="2704664"/>
            <a:ext cx="7775448" cy="2248336"/>
          </a:xfrm>
        </p:spPr>
        <p:txBody>
          <a:bodyPr>
            <a:normAutofit/>
          </a:bodyPr>
          <a:lstStyle/>
          <a:p>
            <a:endParaRPr lang="en-US" sz="2800" dirty="0" smtClean="0">
              <a:latin typeface="Berlin Sans FB Demi" pitchFamily="34" charset="0"/>
            </a:endParaRPr>
          </a:p>
          <a:p>
            <a:r>
              <a:rPr lang="en-US" sz="3200" dirty="0" smtClean="0">
                <a:latin typeface="Berlin Sans FB Demi" pitchFamily="34" charset="0"/>
              </a:rPr>
              <a:t>The act of assessing; appraisal; evaluation</a:t>
            </a:r>
          </a:p>
          <a:p>
            <a:r>
              <a:rPr lang="en-US" sz="3200" dirty="0" smtClean="0">
                <a:latin typeface="Berlin Sans FB Demi" pitchFamily="34" charset="0"/>
              </a:rPr>
              <a:t>How do we assess current students?</a:t>
            </a:r>
          </a:p>
          <a:p>
            <a:endParaRPr lang="en-US" dirty="0" smtClean="0">
              <a:latin typeface="Berlin Sans FB Demi" pitchFamily="34" charset="0"/>
            </a:endParaRPr>
          </a:p>
          <a:p>
            <a:endParaRPr lang="en-US" dirty="0" smtClean="0">
              <a:latin typeface="Berlin Sans FB Demi" pitchFamily="34" charset="0"/>
            </a:endParaRPr>
          </a:p>
          <a:p>
            <a:endParaRPr lang="en-US" dirty="0" smtClean="0">
              <a:latin typeface="Berlin Sans FB Dem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latin typeface="Berlin Sans FB Demi" pitchFamily="34" charset="0"/>
              </a:rPr>
              <a:t>INTRODUCTION</a:t>
            </a:r>
            <a:endParaRPr lang="en-US" sz="4800" dirty="0">
              <a:latin typeface="Berlin Sans FB Demi" pitchFamily="34" charset="0"/>
            </a:endParaRPr>
          </a:p>
        </p:txBody>
      </p:sp>
      <p:sp>
        <p:nvSpPr>
          <p:cNvPr id="3" name="Text Placeholder 2"/>
          <p:cNvSpPr>
            <a:spLocks noGrp="1"/>
          </p:cNvSpPr>
          <p:nvPr>
            <p:ph type="body" idx="1"/>
          </p:nvPr>
        </p:nvSpPr>
        <p:spPr>
          <a:xfrm>
            <a:off x="530352" y="2704664"/>
            <a:ext cx="7772400" cy="3086536"/>
          </a:xfrm>
        </p:spPr>
        <p:txBody>
          <a:bodyPr>
            <a:normAutofit fontScale="40000" lnSpcReduction="20000"/>
          </a:bodyPr>
          <a:lstStyle/>
          <a:p>
            <a:endParaRPr lang="en-US" sz="3200" dirty="0" smtClean="0"/>
          </a:p>
          <a:p>
            <a:r>
              <a:rPr lang="en-US" sz="8000" dirty="0" smtClean="0">
                <a:latin typeface="Berlin Sans FB Demi" pitchFamily="34" charset="0"/>
              </a:rPr>
              <a:t>This presentation will use survey questions to assess the needs of current </a:t>
            </a:r>
            <a:r>
              <a:rPr lang="en-US" sz="8000" dirty="0" smtClean="0">
                <a:latin typeface="Berlin Sans FB Demi" pitchFamily="34" charset="0"/>
              </a:rPr>
              <a:t>students</a:t>
            </a:r>
            <a:endParaRPr lang="en-US" sz="8000" dirty="0" smtClean="0">
              <a:latin typeface="Berlin Sans FB Demi" pitchFamily="34" charset="0"/>
            </a:endParaRPr>
          </a:p>
          <a:p>
            <a:endParaRPr lang="en-US" sz="3200" dirty="0" smtClean="0">
              <a:latin typeface="Berlin Sans FB Demi" pitchFamily="34" charset="0"/>
            </a:endParaRPr>
          </a:p>
          <a:p>
            <a:r>
              <a:rPr lang="en-US" sz="8000" dirty="0" smtClean="0">
                <a:latin typeface="Berlin Sans FB Demi" pitchFamily="34" charset="0"/>
              </a:rPr>
              <a:t>Show how millennial students differ</a:t>
            </a:r>
          </a:p>
          <a:p>
            <a:pPr>
              <a:buFont typeface="Arial" pitchFamily="34" charset="0"/>
              <a:buChar char="•"/>
            </a:pPr>
            <a:endParaRPr lang="en-US" sz="3200" dirty="0" smtClean="0">
              <a:latin typeface="Berlin Sans FB Demi" pitchFamily="34" charset="0"/>
            </a:endParaRPr>
          </a:p>
          <a:p>
            <a:r>
              <a:rPr lang="en-US" sz="8000" dirty="0" smtClean="0">
                <a:latin typeface="Berlin Sans FB Demi" pitchFamily="34" charset="0"/>
              </a:rPr>
              <a:t>Explore ways to reach them where they</a:t>
            </a:r>
          </a:p>
          <a:p>
            <a:r>
              <a:rPr lang="en-US" sz="8000" dirty="0" smtClean="0">
                <a:latin typeface="Berlin Sans FB Demi" pitchFamily="34" charset="0"/>
              </a:rPr>
              <a:t>are</a:t>
            </a:r>
            <a:endParaRPr lang="en-US" sz="8000" dirty="0" smtClean="0"/>
          </a:p>
          <a:p>
            <a:pPr>
              <a:buFont typeface="Arial" pitchFamily="34" charset="0"/>
              <a:buChar char="•"/>
            </a:pPr>
            <a:endParaRPr lang="en-US" sz="3200" dirty="0" smtClean="0"/>
          </a:p>
          <a:p>
            <a:pPr>
              <a:buFont typeface="Arial" pitchFamily="34" charset="0"/>
              <a:buChar char="•"/>
            </a:pPr>
            <a:endParaRPr lang="en-US" sz="3200" dirty="0" smtClean="0"/>
          </a:p>
          <a:p>
            <a:pPr>
              <a:buFont typeface="Arial" pitchFamily="34" charset="0"/>
              <a:buChar char="•"/>
            </a:pPr>
            <a:endParaRPr lang="en-US" sz="3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lin Sans FB Demi" pitchFamily="34" charset="0"/>
              </a:rPr>
              <a:t>Yesterday’s Student</a:t>
            </a:r>
            <a:endParaRPr lang="en-US" dirty="0">
              <a:latin typeface="Berlin Sans FB Demi" pitchFamily="34" charset="0"/>
            </a:endParaRPr>
          </a:p>
        </p:txBody>
      </p:sp>
      <p:sp>
        <p:nvSpPr>
          <p:cNvPr id="3" name="Text Placeholder 2"/>
          <p:cNvSpPr>
            <a:spLocks noGrp="1"/>
          </p:cNvSpPr>
          <p:nvPr>
            <p:ph type="body" idx="1"/>
          </p:nvPr>
        </p:nvSpPr>
        <p:spPr>
          <a:xfrm>
            <a:off x="609600" y="2819400"/>
            <a:ext cx="7848600" cy="2743200"/>
          </a:xfrm>
        </p:spPr>
        <p:txBody>
          <a:bodyPr>
            <a:normAutofit fontScale="92500" lnSpcReduction="10000"/>
          </a:bodyPr>
          <a:lstStyle/>
          <a:p>
            <a:r>
              <a:rPr lang="en-US" sz="3500" dirty="0" smtClean="0">
                <a:latin typeface="Berlin Sans FB Demi" pitchFamily="34" charset="0"/>
              </a:rPr>
              <a:t>Relied on print formats for information</a:t>
            </a:r>
          </a:p>
          <a:p>
            <a:endParaRPr lang="en-US" dirty="0" smtClean="0"/>
          </a:p>
          <a:p>
            <a:r>
              <a:rPr lang="en-US" sz="3500" dirty="0" smtClean="0">
                <a:latin typeface="Berlin Sans FB Demi" pitchFamily="34" charset="0"/>
              </a:rPr>
              <a:t>Watched more news programs</a:t>
            </a:r>
          </a:p>
          <a:p>
            <a:endParaRPr lang="en-US" dirty="0" smtClean="0"/>
          </a:p>
          <a:p>
            <a:r>
              <a:rPr lang="en-US" sz="3500" dirty="0" smtClean="0">
                <a:latin typeface="Berlin Sans FB Demi" pitchFamily="34" charset="0"/>
              </a:rPr>
              <a:t>Communicated through letters and used landline telephones</a:t>
            </a:r>
            <a:endParaRPr lang="en-US" sz="3500" dirty="0">
              <a:latin typeface="Berlin Sans FB Dem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7845552" cy="1536192"/>
          </a:xfrm>
        </p:spPr>
        <p:txBody>
          <a:bodyPr/>
          <a:lstStyle/>
          <a:p>
            <a:r>
              <a:rPr lang="en-US" dirty="0" smtClean="0">
                <a:latin typeface="Berlin Sans FB Demi" pitchFamily="34" charset="0"/>
              </a:rPr>
              <a:t>Today’s students</a:t>
            </a:r>
            <a:endParaRPr lang="en-US" dirty="0">
              <a:latin typeface="Berlin Sans FB Demi" pitchFamily="34" charset="0"/>
            </a:endParaRPr>
          </a:p>
        </p:txBody>
      </p:sp>
      <p:sp>
        <p:nvSpPr>
          <p:cNvPr id="3" name="Text Placeholder 2"/>
          <p:cNvSpPr>
            <a:spLocks noGrp="1"/>
          </p:cNvSpPr>
          <p:nvPr>
            <p:ph type="body" idx="1"/>
          </p:nvPr>
        </p:nvSpPr>
        <p:spPr>
          <a:xfrm>
            <a:off x="530352" y="2704664"/>
            <a:ext cx="7772400" cy="2781736"/>
          </a:xfrm>
        </p:spPr>
        <p:txBody>
          <a:bodyPr>
            <a:normAutofit/>
          </a:bodyPr>
          <a:lstStyle/>
          <a:p>
            <a:r>
              <a:rPr lang="en-US" sz="3200" dirty="0" smtClean="0">
                <a:latin typeface="Berlin Sans FB Demi" pitchFamily="34" charset="0"/>
              </a:rPr>
              <a:t>Are cyber information driven</a:t>
            </a:r>
          </a:p>
          <a:p>
            <a:r>
              <a:rPr lang="en-US" sz="3200" dirty="0" smtClean="0">
                <a:latin typeface="Berlin Sans FB Demi" pitchFamily="34" charset="0"/>
              </a:rPr>
              <a:t>Watch YouTube </a:t>
            </a:r>
          </a:p>
          <a:p>
            <a:r>
              <a:rPr lang="en-US" sz="3200" dirty="0" smtClean="0">
                <a:latin typeface="Berlin Sans FB Demi" pitchFamily="34" charset="0"/>
              </a:rPr>
              <a:t>Google to access information</a:t>
            </a:r>
          </a:p>
          <a:p>
            <a:r>
              <a:rPr lang="en-US" sz="3200" dirty="0" smtClean="0">
                <a:latin typeface="Berlin Sans FB Demi" pitchFamily="34" charset="0"/>
              </a:rPr>
              <a:t>Use cell phones for contact with others  </a:t>
            </a:r>
          </a:p>
          <a:p>
            <a:endParaRPr lang="en-US" sz="3200" dirty="0">
              <a:latin typeface="Berlin Sans FB Dem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lin Sans FB Demi" pitchFamily="34" charset="0"/>
              </a:rPr>
              <a:t>Pre-Millennial Students</a:t>
            </a:r>
            <a:endParaRPr lang="en-US" dirty="0">
              <a:latin typeface="Berlin Sans FB Demi" pitchFamily="34" charset="0"/>
            </a:endParaRPr>
          </a:p>
        </p:txBody>
      </p:sp>
      <p:sp>
        <p:nvSpPr>
          <p:cNvPr id="3" name="Text Placeholder 2"/>
          <p:cNvSpPr>
            <a:spLocks noGrp="1"/>
          </p:cNvSpPr>
          <p:nvPr>
            <p:ph type="body" idx="1"/>
          </p:nvPr>
        </p:nvSpPr>
        <p:spPr>
          <a:xfrm>
            <a:off x="533400" y="2819400"/>
            <a:ext cx="7772400" cy="3200400"/>
          </a:xfrm>
        </p:spPr>
        <p:txBody>
          <a:bodyPr>
            <a:normAutofit/>
          </a:bodyPr>
          <a:lstStyle/>
          <a:p>
            <a:r>
              <a:rPr lang="en-US" sz="3200" dirty="0" smtClean="0">
                <a:latin typeface="Berlin Sans FB Demi" pitchFamily="34" charset="0"/>
              </a:rPr>
              <a:t>Communicated face-to-face</a:t>
            </a:r>
          </a:p>
          <a:p>
            <a:r>
              <a:rPr lang="en-US" sz="3200" dirty="0" smtClean="0">
                <a:latin typeface="Berlin Sans FB Demi" pitchFamily="34" charset="0"/>
              </a:rPr>
              <a:t>Utilized the library more</a:t>
            </a:r>
          </a:p>
          <a:p>
            <a:r>
              <a:rPr lang="en-US" sz="3200" dirty="0" smtClean="0">
                <a:latin typeface="Berlin Sans FB Demi" pitchFamily="34" charset="0"/>
              </a:rPr>
              <a:t>Attended physical classroom settings</a:t>
            </a:r>
            <a:endParaRPr lang="en-US" sz="3200" dirty="0">
              <a:latin typeface="Berlin Sans FB Dem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lin Sans FB Demi" pitchFamily="34" charset="0"/>
              </a:rPr>
              <a:t>Post-Millennial Students  </a:t>
            </a:r>
            <a:endParaRPr lang="en-US" dirty="0">
              <a:latin typeface="Berlin Sans FB Demi" pitchFamily="34" charset="0"/>
            </a:endParaRPr>
          </a:p>
        </p:txBody>
      </p:sp>
      <p:sp>
        <p:nvSpPr>
          <p:cNvPr id="3" name="Text Placeholder 2"/>
          <p:cNvSpPr>
            <a:spLocks noGrp="1"/>
          </p:cNvSpPr>
          <p:nvPr>
            <p:ph type="body" idx="1"/>
          </p:nvPr>
        </p:nvSpPr>
        <p:spPr>
          <a:xfrm>
            <a:off x="530352" y="2704664"/>
            <a:ext cx="8004048" cy="2857936"/>
          </a:xfrm>
        </p:spPr>
        <p:txBody>
          <a:bodyPr>
            <a:normAutofit/>
          </a:bodyPr>
          <a:lstStyle/>
          <a:p>
            <a:r>
              <a:rPr lang="en-US" sz="3200" dirty="0" smtClean="0">
                <a:latin typeface="Berlin Sans FB Demi" pitchFamily="34" charset="0"/>
              </a:rPr>
              <a:t>Use social networking sites to communicate</a:t>
            </a:r>
          </a:p>
          <a:p>
            <a:r>
              <a:rPr lang="en-US" sz="3200" dirty="0" smtClean="0">
                <a:latin typeface="Berlin Sans FB Demi" pitchFamily="34" charset="0"/>
              </a:rPr>
              <a:t>Utilize virtual libraries for information</a:t>
            </a:r>
          </a:p>
          <a:p>
            <a:r>
              <a:rPr lang="en-US" sz="3200" dirty="0" smtClean="0">
                <a:latin typeface="Berlin Sans FB Demi" pitchFamily="34" charset="0"/>
              </a:rPr>
              <a:t>Attend on-line class</a:t>
            </a:r>
            <a:endParaRPr lang="en-US" sz="3200" dirty="0">
              <a:latin typeface="Berlin Sans FB Dem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lin Sans FB Demi" pitchFamily="34" charset="0"/>
              </a:rPr>
              <a:t>Why do we need assessment?</a:t>
            </a:r>
            <a:endParaRPr lang="en-US" dirty="0">
              <a:latin typeface="Berlin Sans FB Demi" pitchFamily="34" charset="0"/>
            </a:endParaRPr>
          </a:p>
        </p:txBody>
      </p:sp>
      <p:sp>
        <p:nvSpPr>
          <p:cNvPr id="3" name="Text Placeholder 2"/>
          <p:cNvSpPr>
            <a:spLocks noGrp="1"/>
          </p:cNvSpPr>
          <p:nvPr>
            <p:ph type="body" idx="1"/>
          </p:nvPr>
        </p:nvSpPr>
        <p:spPr>
          <a:xfrm>
            <a:off x="530352" y="2704664"/>
            <a:ext cx="7775448" cy="3543736"/>
          </a:xfrm>
        </p:spPr>
        <p:txBody>
          <a:bodyPr>
            <a:normAutofit fontScale="92500" lnSpcReduction="20000"/>
          </a:bodyPr>
          <a:lstStyle/>
          <a:p>
            <a:endParaRPr lang="en-US" sz="2800" dirty="0" smtClean="0">
              <a:latin typeface="Berlin Sans FB Demi" pitchFamily="34" charset="0"/>
            </a:endParaRPr>
          </a:p>
          <a:p>
            <a:r>
              <a:rPr lang="en-US" sz="3000" dirty="0" smtClean="0">
                <a:latin typeface="Berlin Sans FB Demi" pitchFamily="34" charset="0"/>
              </a:rPr>
              <a:t>The Librarians at Dillard University wanted  to find out what resources </a:t>
            </a:r>
            <a:r>
              <a:rPr lang="en-US" sz="3000" dirty="0" smtClean="0">
                <a:latin typeface="Berlin Sans FB Demi" pitchFamily="34" charset="0"/>
              </a:rPr>
              <a:t>students utilize</a:t>
            </a:r>
            <a:endParaRPr lang="en-US" sz="3000" dirty="0" smtClean="0">
              <a:latin typeface="Berlin Sans FB Demi" pitchFamily="34" charset="0"/>
            </a:endParaRPr>
          </a:p>
          <a:p>
            <a:endParaRPr lang="en-US" dirty="0" smtClean="0"/>
          </a:p>
          <a:p>
            <a:r>
              <a:rPr lang="en-US" sz="3000" dirty="0" smtClean="0">
                <a:latin typeface="Berlin Sans FB Demi" pitchFamily="34" charset="0"/>
              </a:rPr>
              <a:t>They formulated some survey questions to assess  the needs of the students</a:t>
            </a:r>
          </a:p>
          <a:p>
            <a:endParaRPr lang="en-US" sz="2600" dirty="0" smtClean="0">
              <a:latin typeface="Berlin Sans FB Demi" pitchFamily="34" charset="0"/>
            </a:endParaRPr>
          </a:p>
          <a:p>
            <a:r>
              <a:rPr lang="en-US" sz="3000" dirty="0" smtClean="0">
                <a:latin typeface="Berlin Sans FB Demi" pitchFamily="34" charset="0"/>
              </a:rPr>
              <a:t>The plan is to use what they learn to improve library services</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Berlin Sans FB Demi" pitchFamily="34" charset="0"/>
              </a:rPr>
              <a:t>Sample Survey Questions 2008-2009</a:t>
            </a:r>
            <a:endParaRPr lang="en-US" sz="4800" dirty="0">
              <a:latin typeface="Berlin Sans FB Demi" pitchFamily="34" charset="0"/>
            </a:endParaRPr>
          </a:p>
        </p:txBody>
      </p:sp>
      <p:sp>
        <p:nvSpPr>
          <p:cNvPr id="3" name="Text Placeholder 2"/>
          <p:cNvSpPr>
            <a:spLocks noGrp="1"/>
          </p:cNvSpPr>
          <p:nvPr>
            <p:ph type="body" idx="1"/>
          </p:nvPr>
        </p:nvSpPr>
        <p:spPr>
          <a:xfrm>
            <a:off x="457200" y="2667000"/>
            <a:ext cx="8004048" cy="3467536"/>
          </a:xfrm>
        </p:spPr>
        <p:txBody>
          <a:bodyPr>
            <a:normAutofit fontScale="85000" lnSpcReduction="20000"/>
          </a:bodyPr>
          <a:lstStyle/>
          <a:p>
            <a:endParaRPr lang="en-US" sz="2400" dirty="0" smtClean="0">
              <a:latin typeface="Berlin Sans FB Demi" pitchFamily="34" charset="0"/>
            </a:endParaRPr>
          </a:p>
          <a:p>
            <a:r>
              <a:rPr lang="en-US" sz="2600" dirty="0" smtClean="0">
                <a:latin typeface="Berlin Sans FB Demi" pitchFamily="34" charset="0"/>
              </a:rPr>
              <a:t>Indicate how frequently you have used the library in the past year</a:t>
            </a:r>
          </a:p>
          <a:p>
            <a:pPr marL="457200" indent="-457200"/>
            <a:r>
              <a:rPr lang="en-US" sz="2600" dirty="0" smtClean="0">
                <a:latin typeface="Berlin Sans FB Demi" pitchFamily="34" charset="0"/>
              </a:rPr>
              <a:t>a) never  b) 1-5 times  c) 6-10 times  d) more than 10 times </a:t>
            </a:r>
          </a:p>
          <a:p>
            <a:pPr marL="457200" indent="-457200"/>
            <a:endParaRPr lang="en-US" dirty="0" smtClean="0"/>
          </a:p>
          <a:p>
            <a:pPr marL="457200" indent="-457200"/>
            <a:r>
              <a:rPr lang="en-US" sz="2600" dirty="0" smtClean="0">
                <a:latin typeface="Berlin Sans FB Demi" pitchFamily="34" charset="0"/>
              </a:rPr>
              <a:t>Have you ever used the library databases? </a:t>
            </a:r>
          </a:p>
          <a:p>
            <a:pPr marL="457200" indent="-457200"/>
            <a:r>
              <a:rPr lang="en-US" sz="2600" dirty="0" smtClean="0">
                <a:latin typeface="Berlin Sans FB Demi" pitchFamily="34" charset="0"/>
              </a:rPr>
              <a:t>a) never  b) 1-5 times c) 6-10 times  d) more than 10 times </a:t>
            </a:r>
            <a:r>
              <a:rPr lang="en-US" dirty="0" smtClean="0">
                <a:latin typeface="Berlin Sans FB Demi" pitchFamily="34" charset="0"/>
              </a:rPr>
              <a:t>	</a:t>
            </a:r>
          </a:p>
          <a:p>
            <a:pPr marL="457200" indent="-457200"/>
            <a:endParaRPr lang="en-US" dirty="0" smtClean="0"/>
          </a:p>
          <a:p>
            <a:pPr marL="457200" indent="-457200"/>
            <a:r>
              <a:rPr lang="en-US" sz="2600" dirty="0" smtClean="0">
                <a:latin typeface="Berlin Sans FB Demi" pitchFamily="34" charset="0"/>
              </a:rPr>
              <a:t>What  kind of library resources do you use for assignments?</a:t>
            </a:r>
          </a:p>
          <a:p>
            <a:pPr marL="457200" indent="-457200"/>
            <a:r>
              <a:rPr lang="en-US" sz="2600" dirty="0" smtClean="0">
                <a:latin typeface="Berlin Sans FB Demi" pitchFamily="34" charset="0"/>
              </a:rPr>
              <a:t>a) course reserves  b) supplemental readings  c) interlibrary  loan </a:t>
            </a:r>
          </a:p>
          <a:p>
            <a:pPr marL="457200" indent="-457200">
              <a:buFont typeface="+mj-lt"/>
              <a:buAutoNum type="arabicPeriod"/>
            </a:pPr>
            <a:endParaRPr lang="en-US" dirty="0" smtClean="0"/>
          </a:p>
          <a:p>
            <a:pPr marL="457200" indent="-457200"/>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1357</TotalTime>
  <Words>445</Words>
  <Application>Microsoft Office PowerPoint</Application>
  <PresentationFormat>On-screen Show (4:3)</PresentationFormat>
  <Paragraphs>89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ASSESSING THE NEEDS OF THE 21ST CENTURY STUDENT</vt:lpstr>
      <vt:lpstr>Definition &amp; Question</vt:lpstr>
      <vt:lpstr>INTRODUCTION</vt:lpstr>
      <vt:lpstr>Yesterday’s Student</vt:lpstr>
      <vt:lpstr>Today’s students</vt:lpstr>
      <vt:lpstr>Pre-Millennial Students</vt:lpstr>
      <vt:lpstr>Post-Millennial Students  </vt:lpstr>
      <vt:lpstr>Why do we need assessment?</vt:lpstr>
      <vt:lpstr>Sample Survey Questions 2008-2009</vt:lpstr>
      <vt:lpstr>Frequency of Library Use</vt:lpstr>
      <vt:lpstr>Sample Survey Questions 2010-2011</vt:lpstr>
      <vt:lpstr>Library Resource Usage</vt:lpstr>
      <vt:lpstr>Social Networking Receipt</vt:lpstr>
      <vt:lpstr>Summary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THE NEEDS OF THE 21ST CENTURY STUDENT</dc:title>
  <dc:creator>Germaine Carey-Palmer</dc:creator>
  <cp:lastModifiedBy>Germaine Carey-Palmer</cp:lastModifiedBy>
  <cp:revision>137</cp:revision>
  <dcterms:created xsi:type="dcterms:W3CDTF">2010-04-29T14:28:53Z</dcterms:created>
  <dcterms:modified xsi:type="dcterms:W3CDTF">2010-05-11T14:01:56Z</dcterms:modified>
</cp:coreProperties>
</file>