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2" r:id="rId3"/>
    <p:sldId id="257" r:id="rId4"/>
    <p:sldId id="275" r:id="rId5"/>
    <p:sldId id="269" r:id="rId6"/>
    <p:sldId id="270" r:id="rId7"/>
    <p:sldId id="262" r:id="rId8"/>
    <p:sldId id="271" r:id="rId9"/>
    <p:sldId id="259" r:id="rId10"/>
    <p:sldId id="263" r:id="rId11"/>
    <p:sldId id="264" r:id="rId12"/>
    <p:sldId id="273" r:id="rId13"/>
    <p:sldId id="274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94" autoAdjust="0"/>
  </p:normalViewPr>
  <p:slideViewPr>
    <p:cSldViewPr>
      <p:cViewPr varScale="1">
        <p:scale>
          <a:sx n="60" d="100"/>
          <a:sy n="60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B65DA-38D1-4A91-8F6A-D24FA3FEC0A1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3BA7D-5502-4E5A-BB78-F84BEAFCF6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72FB5-10A7-4199-9F3D-1CC178E99A60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C1D92-0E49-40F9-B9EC-829B56FB2A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C1D92-0E49-40F9-B9EC-829B56FB2AC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is create the Plan after the University adopts its revised plan.</a:t>
            </a:r>
          </a:p>
          <a:p>
            <a:endParaRPr lang="en-US" dirty="0" smtClean="0"/>
          </a:p>
          <a:p>
            <a:r>
              <a:rPr lang="en-US" dirty="0" smtClean="0"/>
              <a:t>The process will involve re-evaluating and restating the Library vision, gathering more current data and the first draft is expected in December 2010.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C1D92-0E49-40F9-B9EC-829B56FB2AC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06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38200" y="4343400"/>
            <a:ext cx="5486400" cy="41148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C1D92-0E49-40F9-B9EC-829B56FB2AC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 needs to address how we create the organization from among those already in</a:t>
            </a:r>
            <a:r>
              <a:rPr lang="en-US" baseline="0" dirty="0" smtClean="0"/>
              <a:t> place. How do we reorient them , motivate them, reeducate them, provide direction and monitor progress? We also must consider how we introduce new personnel. Other stakeholders such as the students must be a focus of how personnel function.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C1D92-0E49-40F9-B9EC-829B56FB2AC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C1D92-0E49-40F9-B9EC-829B56FB2AC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segments of the Library personnel and stakeholder community must be accounted for . What are their views, strengths,</a:t>
            </a:r>
            <a:r>
              <a:rPr lang="en-US" baseline="0" dirty="0" smtClean="0"/>
              <a:t> talents, functions , needs? How do we overcome their immunity to change?  How do we get buy-in? Surveys, focus groups, discussions, meetings must be incorporated into development of the Plan.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C1D92-0E49-40F9-B9EC-829B56FB2AC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understandings derived</a:t>
            </a:r>
            <a:r>
              <a:rPr lang="en-US" baseline="0" dirty="0" smtClean="0"/>
              <a:t> from surveys, analyses of best practices, university official</a:t>
            </a:r>
          </a:p>
          <a:p>
            <a:r>
              <a:rPr lang="en-US" baseline="0" dirty="0" smtClean="0"/>
              <a:t>Research readings trends we determine appropriate facilities will be a part of the physical design to restructure, adjust and/or create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C1D92-0E49-40F9-B9EC-829B56FB2AC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93FE-68DC-488C-BC4E-DE5AE715332C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1B8CA-3757-4BA8-896C-D3369AB443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620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LIBRARY AS A CENTER FOR LEARNING…A STEP TOWARD EXCELLENCE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l"/>
            <a:endParaRPr lang="en-US" sz="1100" dirty="0" smtClean="0"/>
          </a:p>
          <a:p>
            <a:pPr algn="l"/>
            <a:r>
              <a:rPr lang="en-US" sz="1200" dirty="0" smtClean="0"/>
              <a:t>Lut R. Nero, Dean, Cheyney University Library</a:t>
            </a:r>
          </a:p>
          <a:p>
            <a:pPr algn="l"/>
            <a:r>
              <a:rPr lang="en-US" sz="1200" dirty="0" smtClean="0"/>
              <a:t>Cheyney University, Leslie Pinckney Hill Library</a:t>
            </a:r>
          </a:p>
          <a:p>
            <a:pPr algn="l"/>
            <a:r>
              <a:rPr lang="en-US" sz="1200" dirty="0" smtClean="0"/>
              <a:t>Cheyney, Pennsylvania</a:t>
            </a:r>
          </a:p>
          <a:p>
            <a:pPr algn="l"/>
            <a:endParaRPr lang="en-US" sz="1200" dirty="0" smtClean="0"/>
          </a:p>
          <a:p>
            <a:pPr algn="l"/>
            <a:r>
              <a:rPr lang="en-US" sz="1200" dirty="0" smtClean="0"/>
              <a:t>BJ Mullaney, Department Chair, Cheyney University Library</a:t>
            </a:r>
            <a:endParaRPr lang="en-US" sz="1200" dirty="0"/>
          </a:p>
        </p:txBody>
      </p:sp>
      <p:pic>
        <p:nvPicPr>
          <p:cNvPr id="5" name="Picture 4" descr="libraryside350x150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124200"/>
            <a:ext cx="5159022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Leadership Institute has Impacted  this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webinars and books have provided information and ideas that will inform the strategic planning process – specifically useful</a:t>
            </a:r>
          </a:p>
          <a:p>
            <a:pPr lvl="1"/>
            <a:r>
              <a:rPr lang="en-US" dirty="0" smtClean="0"/>
              <a:t>Concept of reflecting on and writing down the hidden barriers to change and the big assumptions that make it difficult to let go of these beliefs</a:t>
            </a:r>
          </a:p>
          <a:p>
            <a:pPr lvl="1"/>
            <a:r>
              <a:rPr lang="en-US" dirty="0" smtClean="0"/>
              <a:t>Impact of politics on organizational operation </a:t>
            </a:r>
          </a:p>
          <a:p>
            <a:pPr lvl="1"/>
            <a:r>
              <a:rPr lang="en-US" dirty="0" smtClean="0"/>
              <a:t>Ideas on how to talk to the Vice President for Finance about Library needs</a:t>
            </a:r>
          </a:p>
          <a:p>
            <a:pPr lvl="1"/>
            <a:r>
              <a:rPr lang="en-US" dirty="0" smtClean="0"/>
              <a:t>Value of identifying one’s natural inclinations in terms of communication and interacting with others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 Institute impact,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Provision of a mentor</a:t>
            </a:r>
          </a:p>
          <a:p>
            <a:pPr lvl="1"/>
            <a:r>
              <a:rPr lang="en-US" dirty="0" smtClean="0"/>
              <a:t>Discussion of issues with someone with a different perspective was very helpful in eventually determining a project</a:t>
            </a:r>
          </a:p>
          <a:p>
            <a:pPr lvl="1"/>
            <a:r>
              <a:rPr lang="en-US" dirty="0" smtClean="0"/>
              <a:t>Provided an outlet for honest communication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 Institute impact,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 to actually document, including taking photos of the process of completing the project, which comes from some mentor discussions – as a way to show us working together</a:t>
            </a:r>
          </a:p>
          <a:p>
            <a:r>
              <a:rPr lang="en-US" dirty="0" smtClean="0"/>
              <a:t>Idea to be vigilant in demonstrating that everyone’s ideas are valuable and that discussion is a useful tool particularly when change is necessary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adaptive leadership inform this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Asking staff to begin to identify the values, beliefs, habits, loyalties and priorities they view by reflecting on their work may make it possible to make an adaptive change</a:t>
            </a:r>
          </a:p>
          <a:p>
            <a:r>
              <a:rPr lang="en-US" dirty="0" smtClean="0"/>
              <a:t>The concept of adaptive leadership provides a way to name many problems in the Library as adaptive rather than technical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Project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Develop Library Strategic Plan that integrates with new University Strategic Plan</a:t>
            </a:r>
          </a:p>
          <a:p>
            <a:r>
              <a:rPr lang="en-US" dirty="0" smtClean="0"/>
              <a:t>Complete environmental scan</a:t>
            </a:r>
          </a:p>
          <a:p>
            <a:r>
              <a:rPr lang="en-US" dirty="0" smtClean="0"/>
              <a:t>Survey Library users</a:t>
            </a:r>
          </a:p>
          <a:p>
            <a:r>
              <a:rPr lang="en-US" dirty="0" smtClean="0"/>
              <a:t>Increase Library visibility on campus and in the learning process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66800" y="14478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 a Strategic Plan that integrates with the newly created University Strategic Plan.</a:t>
            </a:r>
          </a:p>
          <a:p>
            <a:pPr lvl="1"/>
            <a:r>
              <a:rPr lang="en-US" dirty="0" smtClean="0"/>
              <a:t>Review Library Vision</a:t>
            </a:r>
          </a:p>
          <a:p>
            <a:pPr lvl="1"/>
            <a:r>
              <a:rPr lang="en-US" dirty="0" smtClean="0"/>
              <a:t>Use currently available data and gather more via survey of Library users </a:t>
            </a:r>
            <a:r>
              <a:rPr lang="en-US" dirty="0" smtClean="0">
                <a:solidFill>
                  <a:schemeClr val="accent2"/>
                </a:solidFill>
              </a:rPr>
              <a:t>and other stakeholders</a:t>
            </a:r>
          </a:p>
          <a:p>
            <a:pPr lvl="1"/>
            <a:r>
              <a:rPr lang="en-US" dirty="0" smtClean="0"/>
              <a:t>First draft expected in December 2010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University/Academic  Mission, Vision and Strategic Plan(s)</a:t>
            </a:r>
          </a:p>
          <a:p>
            <a:r>
              <a:rPr lang="en-US" dirty="0" smtClean="0"/>
              <a:t>Library Mission and structure</a:t>
            </a:r>
          </a:p>
          <a:p>
            <a:r>
              <a:rPr lang="en-US" dirty="0" smtClean="0"/>
              <a:t> HBCU Library Alliance Leadership Institute concepts and strategies </a:t>
            </a:r>
          </a:p>
          <a:p>
            <a:r>
              <a:rPr lang="en-US" dirty="0" smtClean="0"/>
              <a:t>Steering committee including all major stakeholder representation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Development Process, ascertain current Library environment through staff meeting(s)/retreat </a:t>
            </a:r>
            <a:r>
              <a:rPr lang="en-US" dirty="0" smtClean="0"/>
              <a:t> and SWOT </a:t>
            </a:r>
            <a:r>
              <a:rPr lang="en-US" dirty="0" smtClean="0"/>
              <a:t>analyses</a:t>
            </a:r>
          </a:p>
          <a:p>
            <a:r>
              <a:rPr lang="en-US" dirty="0" smtClean="0"/>
              <a:t>Consider Library mission</a:t>
            </a:r>
          </a:p>
          <a:p>
            <a:r>
              <a:rPr lang="en-US" dirty="0" smtClean="0"/>
              <a:t>Evaluate new University Strategic Plan to identify and agree on goal(s) that most integrate with the Library mission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Library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a copy of the current Library Mission statement to all employees prior to a meeting</a:t>
            </a:r>
          </a:p>
          <a:p>
            <a:r>
              <a:rPr lang="en-US" dirty="0" smtClean="0"/>
              <a:t>Schedule meeting, for early September 2010, with the sole purpose of discussing and developing a Mission statement with total staff input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 Library into </a:t>
            </a:r>
            <a:br>
              <a:rPr lang="en-US" dirty="0" smtClean="0"/>
            </a:br>
            <a:r>
              <a:rPr lang="en-US" dirty="0" smtClean="0"/>
              <a:t>University Strategic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Provide a copy of the University strategic plan to all Library employees in Summer 2010</a:t>
            </a:r>
          </a:p>
          <a:p>
            <a:r>
              <a:rPr lang="en-US" dirty="0" smtClean="0"/>
              <a:t>Provide each employee with time to review the plan at work</a:t>
            </a:r>
          </a:p>
          <a:p>
            <a:r>
              <a:rPr lang="en-US" dirty="0" smtClean="0"/>
              <a:t>Solicit input on the two goals each thinks the Library can assist in achieving through its services with </a:t>
            </a:r>
            <a:r>
              <a:rPr lang="en-US" dirty="0" smtClean="0">
                <a:solidFill>
                  <a:schemeClr val="accent2"/>
                </a:solidFill>
              </a:rPr>
              <a:t>the result to </a:t>
            </a:r>
            <a:r>
              <a:rPr lang="en-US" dirty="0" smtClean="0"/>
              <a:t>be submitted no later than 30 August 2010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Team Development by meeting with staff and employing exercises to begin to develop trust and incorporate ideas </a:t>
            </a:r>
          </a:p>
          <a:p>
            <a:pPr lvl="1"/>
            <a:r>
              <a:rPr lang="en-US" dirty="0" smtClean="0"/>
              <a:t>Ask each staff member to reflect on what seems to work and not work in terms of their service and technical responsibilities</a:t>
            </a:r>
          </a:p>
          <a:p>
            <a:pPr lvl="1"/>
            <a:r>
              <a:rPr lang="en-US" dirty="0" smtClean="0"/>
              <a:t>Ask each staff member to reflect on how the current library culture assists or impedes workflow</a:t>
            </a:r>
          </a:p>
          <a:p>
            <a:pPr lvl="1"/>
            <a:r>
              <a:rPr lang="en-US" dirty="0" smtClean="0"/>
              <a:t> Review and discuss elements of the Library (Persons, places, things, services ) for (re)deployment, reorganization, supplementation, renovation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Major Environmental Factors that Will Impact Plan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Financial uncertainty, University deficit</a:t>
            </a:r>
          </a:p>
          <a:p>
            <a:r>
              <a:rPr lang="en-US" dirty="0" smtClean="0"/>
              <a:t>Staffing, unfilled positions</a:t>
            </a:r>
          </a:p>
          <a:p>
            <a:r>
              <a:rPr lang="en-US" dirty="0" smtClean="0"/>
              <a:t>Program reduction/consolidation</a:t>
            </a:r>
          </a:p>
          <a:p>
            <a:r>
              <a:rPr lang="en-US" dirty="0" smtClean="0"/>
              <a:t>Student population trends</a:t>
            </a:r>
          </a:p>
          <a:p>
            <a:r>
              <a:rPr lang="en-US" dirty="0" smtClean="0"/>
              <a:t>2011 changes in secondary education testing in Pennsylvania</a:t>
            </a:r>
          </a:p>
          <a:p>
            <a:r>
              <a:rPr lang="en-US" dirty="0" smtClean="0"/>
              <a:t>Accreditation issues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834</Words>
  <Application>Microsoft Office PowerPoint</Application>
  <PresentationFormat>On-screen Show (4:3)</PresentationFormat>
  <Paragraphs>89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LIBRARY AS A CENTER FOR LEARNING…A STEP TOWARD EXCELLENCE</vt:lpstr>
      <vt:lpstr>Summary of Project</vt:lpstr>
      <vt:lpstr>GOAL</vt:lpstr>
      <vt:lpstr>Major components</vt:lpstr>
      <vt:lpstr>Next Steps</vt:lpstr>
      <vt:lpstr>Review Library Mission</vt:lpstr>
      <vt:lpstr>Integrate Library into  University Strategic Plan </vt:lpstr>
      <vt:lpstr>Plan Development Process</vt:lpstr>
      <vt:lpstr> Major Environmental Factors that Will Impact Plan Goals</vt:lpstr>
      <vt:lpstr>How the Leadership Institute has Impacted  this Project</vt:lpstr>
      <vt:lpstr>Leadership Institute impact, continued </vt:lpstr>
      <vt:lpstr>Leadership Institute impact, continued </vt:lpstr>
      <vt:lpstr>How did adaptive leadership inform this project?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LIBRARY AS CENTER FOR LEARNING…A STEP TOWARD EXCELLENCE</dc:title>
  <dc:creator>lnero</dc:creator>
  <cp:lastModifiedBy>lnero</cp:lastModifiedBy>
  <cp:revision>88</cp:revision>
  <dcterms:created xsi:type="dcterms:W3CDTF">2010-05-17T15:25:46Z</dcterms:created>
  <dcterms:modified xsi:type="dcterms:W3CDTF">2010-05-21T19:49:16Z</dcterms:modified>
</cp:coreProperties>
</file>